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oboto Slab"/>
      <p:regular r:id="rId53"/>
      <p:bold r:id="rId54"/>
    </p:embeddedFont>
    <p:embeddedFont>
      <p:font typeface="Robo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Slab-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regular.fntdata"/><Relationship Id="rId10" Type="http://schemas.openxmlformats.org/officeDocument/2006/relationships/slide" Target="slides/slide5.xml"/><Relationship Id="rId54" Type="http://schemas.openxmlformats.org/officeDocument/2006/relationships/font" Target="fonts/RobotoSlab-bold.fntdata"/><Relationship Id="rId13" Type="http://schemas.openxmlformats.org/officeDocument/2006/relationships/slide" Target="slides/slide8.xml"/><Relationship Id="rId57" Type="http://schemas.openxmlformats.org/officeDocument/2006/relationships/font" Target="fonts/Roboto-italic.fntdata"/><Relationship Id="rId12" Type="http://schemas.openxmlformats.org/officeDocument/2006/relationships/slide" Target="slides/slide7.xml"/><Relationship Id="rId56"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22c85d4d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e22c85d4d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e22c85d4d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e22c85d4d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729e412d9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729e412d9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e22c85d4d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e22c85d4d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72bea2e66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72bea2e66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dfb718e37d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dfb718e37d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dfb718e37d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dfb718e37d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7272ea95aa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7272ea95aa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7272ea95aa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7272ea95aa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e22c85d4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e22c85d4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dfb718e37d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dfb718e37d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7276e0318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7276e0318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e22c85d4d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e22c85d4d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e22c85d4d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e22c85d4d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e22c85d4d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e22c85d4d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7276e0318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7276e0318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72bea2e66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72bea2e66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72bea2e66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72bea2e66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72bea2e66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72bea2e66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72bea2e669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72bea2e669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72bea2e66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72bea2e66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trees allow us to see how much influence each predictor has on the final prediction using gini impurity. Gini impurity measures the decrease in ambiguity after each node in which that feature is used to split the data. A smaller gini index represents that the amount of uncertainty in the data has gotten smaller after that node (thus indicating that the feature used in that node is more important)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71d667dd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71d667dd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72bea2e669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72bea2e669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72bea2e66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72bea2e66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72bea2e669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72bea2e669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72bea2e66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72bea2e66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72bea2e669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72bea2e669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72bea2e66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72bea2e66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72bea2e669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72bea2e669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72bea2e66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72bea2e66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72d67ef1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72d67ef1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72d67ef14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72d67ef14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dfb718e37d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dfb718e37d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72d67ef14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72d67ef14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72d67ef14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72d67ef14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72d67ef14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72d67ef14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e27430abe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e27430abe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e1c8833a8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e1c8833a8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 limitation: this could be a reason why Stephen Curry with a probability of .06 and Tyrese Haliburton with a probability of .02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Random forest limitations: However, we were able to clearly identify significant features via charts.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e1c8833a8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e1c8833a8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so we can see when the changes we noted took place, whether they were gradual or sudden, etc</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Qualitative sentiment analysis from tweets about All-NBA and interviews</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e1c8833a8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e1c8833a8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In summary, our group discovered answers for three different goals and have used unique models for each</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e1c8833a8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e1c8833a8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dfb718e37d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dfb718e37d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dfb718e37d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dfb718e37d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dfb718e37d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dfb718e37d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dfb718e37d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dfb718e37d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dfb718e37d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dfb718e37d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25.png"/><Relationship Id="rId6"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2.png"/><Relationship Id="rId6"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40.png"/><Relationship Id="rId6" Type="http://schemas.openxmlformats.org/officeDocument/2006/relationships/image" Target="../media/image32.png"/><Relationship Id="rId7"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Predicting All-NBA Team Selection</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solidFill>
                  <a:srgbClr val="FF9900"/>
                </a:solidFill>
              </a:rPr>
              <a:t>Matthew Holcomb, Jorah Razumeyko, Darian Lee, Ethan Park</a:t>
            </a:r>
            <a:endParaRPr>
              <a:solidFill>
                <a:srgbClr val="FF9900"/>
              </a:solidFill>
            </a:endParaRPr>
          </a:p>
        </p:txBody>
      </p:sp>
      <p:cxnSp>
        <p:nvCxnSpPr>
          <p:cNvPr id="65" name="Google Shape;65;p13"/>
          <p:cNvCxnSpPr/>
          <p:nvPr/>
        </p:nvCxnSpPr>
        <p:spPr>
          <a:xfrm flipH="1" rot="10800000">
            <a:off x="1493750" y="657075"/>
            <a:ext cx="1168500" cy="14100"/>
          </a:xfrm>
          <a:prstGeom prst="straightConnector1">
            <a:avLst/>
          </a:prstGeom>
          <a:noFill/>
          <a:ln cap="flat" cmpd="sng" w="76200">
            <a:solidFill>
              <a:srgbClr val="FF9900"/>
            </a:solidFill>
            <a:prstDash val="solid"/>
            <a:round/>
            <a:headEnd len="med" w="med" type="none"/>
            <a:tailEnd len="med" w="med" type="none"/>
          </a:ln>
        </p:spPr>
      </p:cxnSp>
      <p:cxnSp>
        <p:nvCxnSpPr>
          <p:cNvPr id="66" name="Google Shape;66;p13"/>
          <p:cNvCxnSpPr/>
          <p:nvPr/>
        </p:nvCxnSpPr>
        <p:spPr>
          <a:xfrm flipH="1" rot="10800000">
            <a:off x="6530725" y="4469625"/>
            <a:ext cx="1105800" cy="6900"/>
          </a:xfrm>
          <a:prstGeom prst="straightConnector1">
            <a:avLst/>
          </a:prstGeom>
          <a:noFill/>
          <a:ln cap="flat" cmpd="sng" w="76200">
            <a:solidFill>
              <a:srgbClr val="FF9900"/>
            </a:solidFill>
            <a:prstDash val="solid"/>
            <a:round/>
            <a:headEnd len="med" w="med" type="none"/>
            <a:tailEnd len="med" w="med" type="none"/>
          </a:ln>
        </p:spPr>
      </p:cxnSp>
      <p:cxnSp>
        <p:nvCxnSpPr>
          <p:cNvPr id="67" name="Google Shape;67;p13"/>
          <p:cNvCxnSpPr/>
          <p:nvPr/>
        </p:nvCxnSpPr>
        <p:spPr>
          <a:xfrm flipH="1">
            <a:off x="1521900" y="664175"/>
            <a:ext cx="13800" cy="1203600"/>
          </a:xfrm>
          <a:prstGeom prst="straightConnector1">
            <a:avLst/>
          </a:prstGeom>
          <a:noFill/>
          <a:ln cap="flat" cmpd="sng" w="76200">
            <a:solidFill>
              <a:srgbClr val="FF9900"/>
            </a:solidFill>
            <a:prstDash val="solid"/>
            <a:round/>
            <a:headEnd len="med" w="med" type="none"/>
            <a:tailEnd len="med" w="med" type="none"/>
          </a:ln>
        </p:spPr>
      </p:cxnSp>
      <p:cxnSp>
        <p:nvCxnSpPr>
          <p:cNvPr id="68" name="Google Shape;68;p13"/>
          <p:cNvCxnSpPr/>
          <p:nvPr/>
        </p:nvCxnSpPr>
        <p:spPr>
          <a:xfrm>
            <a:off x="7630925" y="3344400"/>
            <a:ext cx="5700" cy="1167000"/>
          </a:xfrm>
          <a:prstGeom prst="straightConnector1">
            <a:avLst/>
          </a:prstGeom>
          <a:noFill/>
          <a:ln cap="flat" cmpd="sng" w="76200">
            <a:solidFill>
              <a:srgbClr val="FF9900"/>
            </a:solidFill>
            <a:prstDash val="solid"/>
            <a:round/>
            <a:headEnd len="med" w="med" type="none"/>
            <a:tailEnd len="med" w="med" type="none"/>
          </a:ln>
        </p:spPr>
      </p:cxnSp>
      <p:pic>
        <p:nvPicPr>
          <p:cNvPr id="69" name="Google Shape;69;p13"/>
          <p:cNvPicPr preferRelativeResize="0"/>
          <p:nvPr/>
        </p:nvPicPr>
        <p:blipFill>
          <a:blip r:embed="rId3">
            <a:alphaModFix/>
          </a:blip>
          <a:stretch>
            <a:fillRect/>
          </a:stretch>
        </p:blipFill>
        <p:spPr>
          <a:xfrm rot="2831119">
            <a:off x="0" y="3602825"/>
            <a:ext cx="1540675" cy="1540675"/>
          </a:xfrm>
          <a:prstGeom prst="rect">
            <a:avLst/>
          </a:prstGeom>
          <a:noFill/>
          <a:ln>
            <a:noFill/>
          </a:ln>
        </p:spPr>
      </p:pic>
      <p:pic>
        <p:nvPicPr>
          <p:cNvPr id="70" name="Google Shape;70;p13"/>
          <p:cNvPicPr preferRelativeResize="0"/>
          <p:nvPr/>
        </p:nvPicPr>
        <p:blipFill>
          <a:blip r:embed="rId3">
            <a:alphaModFix/>
          </a:blip>
          <a:stretch>
            <a:fillRect/>
          </a:stretch>
        </p:blipFill>
        <p:spPr>
          <a:xfrm rot="4596738">
            <a:off x="8355838" y="70174"/>
            <a:ext cx="601006" cy="60100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The Data: Initial Observations</a:t>
            </a:r>
            <a:endParaRPr>
              <a:solidFill>
                <a:srgbClr val="FF9900"/>
              </a:solidFill>
            </a:endParaRPr>
          </a:p>
        </p:txBody>
      </p:sp>
      <p:sp>
        <p:nvSpPr>
          <p:cNvPr id="148" name="Google Shape;148;p22"/>
          <p:cNvSpPr txBox="1"/>
          <p:nvPr/>
        </p:nvSpPr>
        <p:spPr>
          <a:xfrm>
            <a:off x="501025" y="1334725"/>
            <a:ext cx="8034600" cy="10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So what sets All-NBA players apart from the rest of the league?</a:t>
            </a:r>
            <a:endParaRPr sz="18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Individual performance?</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Team performance?</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A combination of both?</a:t>
            </a:r>
            <a:endParaRPr sz="1600">
              <a:solidFill>
                <a:schemeClr val="dk1"/>
              </a:solidFill>
              <a:latin typeface="Roboto"/>
              <a:ea typeface="Roboto"/>
              <a:cs typeface="Roboto"/>
              <a:sym typeface="Roboto"/>
            </a:endParaRPr>
          </a:p>
        </p:txBody>
      </p:sp>
      <p:pic>
        <p:nvPicPr>
          <p:cNvPr id="149" name="Google Shape;149;p22"/>
          <p:cNvPicPr preferRelativeResize="0"/>
          <p:nvPr/>
        </p:nvPicPr>
        <p:blipFill>
          <a:blip r:embed="rId3">
            <a:alphaModFix/>
          </a:blip>
          <a:stretch>
            <a:fillRect/>
          </a:stretch>
        </p:blipFill>
        <p:spPr>
          <a:xfrm>
            <a:off x="903350" y="2798475"/>
            <a:ext cx="1944651" cy="1965951"/>
          </a:xfrm>
          <a:prstGeom prst="rect">
            <a:avLst/>
          </a:prstGeom>
          <a:noFill/>
          <a:ln>
            <a:noFill/>
          </a:ln>
        </p:spPr>
      </p:pic>
      <p:pic>
        <p:nvPicPr>
          <p:cNvPr id="150" name="Google Shape;150;p22"/>
          <p:cNvPicPr preferRelativeResize="0"/>
          <p:nvPr/>
        </p:nvPicPr>
        <p:blipFill>
          <a:blip r:embed="rId4">
            <a:alphaModFix/>
          </a:blip>
          <a:stretch>
            <a:fillRect/>
          </a:stretch>
        </p:blipFill>
        <p:spPr>
          <a:xfrm>
            <a:off x="3670950" y="2798475"/>
            <a:ext cx="1802109" cy="1965949"/>
          </a:xfrm>
          <a:prstGeom prst="rect">
            <a:avLst/>
          </a:prstGeom>
          <a:noFill/>
          <a:ln>
            <a:noFill/>
          </a:ln>
        </p:spPr>
      </p:pic>
      <p:pic>
        <p:nvPicPr>
          <p:cNvPr id="151" name="Google Shape;151;p22"/>
          <p:cNvPicPr preferRelativeResize="0"/>
          <p:nvPr/>
        </p:nvPicPr>
        <p:blipFill>
          <a:blip r:embed="rId5">
            <a:alphaModFix/>
          </a:blip>
          <a:stretch>
            <a:fillRect/>
          </a:stretch>
        </p:blipFill>
        <p:spPr>
          <a:xfrm>
            <a:off x="6296000" y="2798464"/>
            <a:ext cx="1802100" cy="1965935"/>
          </a:xfrm>
          <a:prstGeom prst="rect">
            <a:avLst/>
          </a:prstGeom>
          <a:noFill/>
          <a:ln>
            <a:noFill/>
          </a:ln>
        </p:spPr>
      </p:pic>
      <p:sp>
        <p:nvSpPr>
          <p:cNvPr id="152" name="Google Shape;152;p22"/>
          <p:cNvSpPr txBox="1"/>
          <p:nvPr/>
        </p:nvSpPr>
        <p:spPr>
          <a:xfrm>
            <a:off x="6352700" y="2513850"/>
            <a:ext cx="1688700" cy="2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Assists</a:t>
            </a:r>
            <a:endParaRPr b="1" sz="1800">
              <a:solidFill>
                <a:schemeClr val="dk1"/>
              </a:solidFill>
              <a:latin typeface="Roboto"/>
              <a:ea typeface="Roboto"/>
              <a:cs typeface="Roboto"/>
              <a:sym typeface="Roboto"/>
            </a:endParaRPr>
          </a:p>
        </p:txBody>
      </p:sp>
      <p:sp>
        <p:nvSpPr>
          <p:cNvPr id="153" name="Google Shape;153;p22"/>
          <p:cNvSpPr txBox="1"/>
          <p:nvPr/>
        </p:nvSpPr>
        <p:spPr>
          <a:xfrm>
            <a:off x="1031325" y="2513850"/>
            <a:ext cx="1688700" cy="2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Points</a:t>
            </a:r>
            <a:endParaRPr b="1" sz="1800">
              <a:solidFill>
                <a:schemeClr val="dk1"/>
              </a:solidFill>
              <a:latin typeface="Roboto"/>
              <a:ea typeface="Roboto"/>
              <a:cs typeface="Roboto"/>
              <a:sym typeface="Roboto"/>
            </a:endParaRPr>
          </a:p>
        </p:txBody>
      </p:sp>
      <p:sp>
        <p:nvSpPr>
          <p:cNvPr id="154" name="Google Shape;154;p22"/>
          <p:cNvSpPr txBox="1"/>
          <p:nvPr/>
        </p:nvSpPr>
        <p:spPr>
          <a:xfrm>
            <a:off x="3727650" y="2513850"/>
            <a:ext cx="1688700" cy="2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Rebounds</a:t>
            </a:r>
            <a:endParaRPr b="1" sz="1800">
              <a:solidFill>
                <a:schemeClr val="dk1"/>
              </a:solidFill>
              <a:latin typeface="Roboto"/>
              <a:ea typeface="Roboto"/>
              <a:cs typeface="Roboto"/>
              <a:sym typeface="Roboto"/>
            </a:endParaRPr>
          </a:p>
        </p:txBody>
      </p:sp>
      <p:sp>
        <p:nvSpPr>
          <p:cNvPr id="155" name="Google Shape;155;p22"/>
          <p:cNvSpPr txBox="1"/>
          <p:nvPr/>
        </p:nvSpPr>
        <p:spPr>
          <a:xfrm>
            <a:off x="2512700" y="4866900"/>
            <a:ext cx="6437100" cy="195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Roboto"/>
                <a:ea typeface="Roboto"/>
                <a:cs typeface="Roboto"/>
                <a:sym typeface="Roboto"/>
              </a:rPr>
              <a:t>Image Sources: BleacherReport.com, NYTimes.com, APNews.com</a:t>
            </a:r>
            <a:endParaRPr>
              <a:solidFill>
                <a:schemeClr val="dk1"/>
              </a:solidFill>
              <a:latin typeface="Roboto"/>
              <a:ea typeface="Roboto"/>
              <a:cs typeface="Roboto"/>
              <a:sym typeface="Roboto"/>
            </a:endParaRPr>
          </a:p>
        </p:txBody>
      </p:sp>
      <p:pic>
        <p:nvPicPr>
          <p:cNvPr id="156" name="Google Shape;156;p22"/>
          <p:cNvPicPr preferRelativeResize="0"/>
          <p:nvPr/>
        </p:nvPicPr>
        <p:blipFill>
          <a:blip r:embed="rId6">
            <a:alphaModFix/>
          </a:blip>
          <a:stretch>
            <a:fillRect/>
          </a:stretch>
        </p:blipFill>
        <p:spPr>
          <a:xfrm rot="-6803339">
            <a:off x="8362838" y="148323"/>
            <a:ext cx="601007" cy="6010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The Data: Initial Observations</a:t>
            </a:r>
            <a:endParaRPr>
              <a:solidFill>
                <a:srgbClr val="FF9900"/>
              </a:solidFill>
            </a:endParaRPr>
          </a:p>
        </p:txBody>
      </p:sp>
      <p:sp>
        <p:nvSpPr>
          <p:cNvPr id="162" name="Google Shape;162;p23"/>
          <p:cNvSpPr txBox="1"/>
          <p:nvPr/>
        </p:nvSpPr>
        <p:spPr>
          <a:xfrm>
            <a:off x="433775" y="1465175"/>
            <a:ext cx="2329200" cy="3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While it is certainly reasonable to assume that the “best” players will have the most points and assists, we can see All-NBA is not solely determined by those factors.</a:t>
            </a:r>
            <a:endParaRPr sz="1800">
              <a:solidFill>
                <a:schemeClr val="dk1"/>
              </a:solidFill>
              <a:latin typeface="Roboto"/>
              <a:ea typeface="Roboto"/>
              <a:cs typeface="Roboto"/>
              <a:sym typeface="Roboto"/>
            </a:endParaRPr>
          </a:p>
        </p:txBody>
      </p:sp>
      <p:pic>
        <p:nvPicPr>
          <p:cNvPr id="163" name="Google Shape;163;p23"/>
          <p:cNvPicPr preferRelativeResize="0"/>
          <p:nvPr/>
        </p:nvPicPr>
        <p:blipFill>
          <a:blip r:embed="rId3">
            <a:alphaModFix/>
          </a:blip>
          <a:stretch>
            <a:fillRect/>
          </a:stretch>
        </p:blipFill>
        <p:spPr>
          <a:xfrm>
            <a:off x="2915375" y="1259638"/>
            <a:ext cx="5981414" cy="3694575"/>
          </a:xfrm>
          <a:prstGeom prst="rect">
            <a:avLst/>
          </a:prstGeom>
          <a:noFill/>
          <a:ln>
            <a:noFill/>
          </a:ln>
        </p:spPr>
      </p:pic>
      <p:pic>
        <p:nvPicPr>
          <p:cNvPr id="164" name="Google Shape;164;p23"/>
          <p:cNvPicPr preferRelativeResize="0"/>
          <p:nvPr/>
        </p:nvPicPr>
        <p:blipFill>
          <a:blip r:embed="rId4">
            <a:alphaModFix/>
          </a:blip>
          <a:stretch>
            <a:fillRect/>
          </a:stretch>
        </p:blipFill>
        <p:spPr>
          <a:xfrm rot="-5598316">
            <a:off x="8362838" y="233023"/>
            <a:ext cx="601007" cy="60100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The Data: Initial Observations</a:t>
            </a:r>
            <a:endParaRPr>
              <a:solidFill>
                <a:srgbClr val="FF9900"/>
              </a:solidFill>
            </a:endParaRPr>
          </a:p>
        </p:txBody>
      </p:sp>
      <p:sp>
        <p:nvSpPr>
          <p:cNvPr id="170" name="Google Shape;170;p24"/>
          <p:cNvSpPr txBox="1"/>
          <p:nvPr/>
        </p:nvSpPr>
        <p:spPr>
          <a:xfrm>
            <a:off x="433775" y="1465175"/>
            <a:ext cx="2329200" cy="3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Another factor we mentioned is team performance - again, we can see a general pattern in the data, but nothing which specifically separates those who make All-NBA.</a:t>
            </a:r>
            <a:endParaRPr sz="1800">
              <a:solidFill>
                <a:schemeClr val="dk1"/>
              </a:solidFill>
              <a:latin typeface="Roboto"/>
              <a:ea typeface="Roboto"/>
              <a:cs typeface="Roboto"/>
              <a:sym typeface="Roboto"/>
            </a:endParaRPr>
          </a:p>
        </p:txBody>
      </p:sp>
      <p:pic>
        <p:nvPicPr>
          <p:cNvPr id="171" name="Google Shape;171;p24"/>
          <p:cNvPicPr preferRelativeResize="0"/>
          <p:nvPr/>
        </p:nvPicPr>
        <p:blipFill>
          <a:blip r:embed="rId3">
            <a:alphaModFix/>
          </a:blip>
          <a:stretch>
            <a:fillRect/>
          </a:stretch>
        </p:blipFill>
        <p:spPr>
          <a:xfrm>
            <a:off x="2915375" y="1296525"/>
            <a:ext cx="5981414" cy="3694575"/>
          </a:xfrm>
          <a:prstGeom prst="rect">
            <a:avLst/>
          </a:prstGeom>
          <a:noFill/>
          <a:ln>
            <a:noFill/>
          </a:ln>
        </p:spPr>
      </p:pic>
      <p:sp>
        <p:nvSpPr>
          <p:cNvPr id="172" name="Google Shape;172;p24"/>
          <p:cNvSpPr txBox="1"/>
          <p:nvPr/>
        </p:nvSpPr>
        <p:spPr>
          <a:xfrm>
            <a:off x="3311725" y="2191675"/>
            <a:ext cx="1221900" cy="11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D0D0D"/>
                </a:solidFill>
                <a:latin typeface="Roboto"/>
                <a:ea typeface="Roboto"/>
                <a:cs typeface="Roboto"/>
                <a:sym typeface="Roboto"/>
              </a:rPr>
              <a:t>Tracy McGrady (ORL, 2004)</a:t>
            </a:r>
            <a:endParaRPr sz="600">
              <a:solidFill>
                <a:srgbClr val="0D0D0D"/>
              </a:solidFill>
              <a:latin typeface="Roboto"/>
              <a:ea typeface="Roboto"/>
              <a:cs typeface="Roboto"/>
              <a:sym typeface="Roboto"/>
            </a:endParaRPr>
          </a:p>
        </p:txBody>
      </p:sp>
      <p:pic>
        <p:nvPicPr>
          <p:cNvPr id="173" name="Google Shape;173;p24"/>
          <p:cNvPicPr preferRelativeResize="0"/>
          <p:nvPr/>
        </p:nvPicPr>
        <p:blipFill>
          <a:blip r:embed="rId4">
            <a:alphaModFix/>
          </a:blip>
          <a:stretch>
            <a:fillRect/>
          </a:stretch>
        </p:blipFill>
        <p:spPr>
          <a:xfrm rot="-5056725">
            <a:off x="8355138" y="302323"/>
            <a:ext cx="601007" cy="60100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The Data: Initial Observations</a:t>
            </a:r>
            <a:endParaRPr>
              <a:solidFill>
                <a:srgbClr val="FF9900"/>
              </a:solidFill>
            </a:endParaRPr>
          </a:p>
        </p:txBody>
      </p:sp>
      <p:sp>
        <p:nvSpPr>
          <p:cNvPr id="179" name="Google Shape;179;p25"/>
          <p:cNvSpPr txBox="1"/>
          <p:nvPr/>
        </p:nvSpPr>
        <p:spPr>
          <a:xfrm>
            <a:off x="433775" y="1465175"/>
            <a:ext cx="3047400" cy="3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Additionally, we looked at the correlation matrix for our factors - especially their relation to All-NBA selection.</a:t>
            </a:r>
            <a:endParaRPr sz="1800">
              <a:solidFill>
                <a:schemeClr val="dk1"/>
              </a:solidFill>
              <a:latin typeface="Roboto"/>
              <a:ea typeface="Roboto"/>
              <a:cs typeface="Roboto"/>
              <a:sym typeface="Roboto"/>
            </a:endParaRPr>
          </a:p>
        </p:txBody>
      </p:sp>
      <p:pic>
        <p:nvPicPr>
          <p:cNvPr id="180" name="Google Shape;180;p25"/>
          <p:cNvPicPr preferRelativeResize="0"/>
          <p:nvPr/>
        </p:nvPicPr>
        <p:blipFill>
          <a:blip r:embed="rId3">
            <a:alphaModFix/>
          </a:blip>
          <a:stretch>
            <a:fillRect/>
          </a:stretch>
        </p:blipFill>
        <p:spPr>
          <a:xfrm>
            <a:off x="4120525" y="1296525"/>
            <a:ext cx="4251878" cy="3482251"/>
          </a:xfrm>
          <a:prstGeom prst="rect">
            <a:avLst/>
          </a:prstGeom>
          <a:noFill/>
          <a:ln>
            <a:noFill/>
          </a:ln>
        </p:spPr>
      </p:pic>
      <p:cxnSp>
        <p:nvCxnSpPr>
          <p:cNvPr id="181" name="Google Shape;181;p25"/>
          <p:cNvCxnSpPr/>
          <p:nvPr/>
        </p:nvCxnSpPr>
        <p:spPr>
          <a:xfrm flipH="1">
            <a:off x="4731275" y="1347050"/>
            <a:ext cx="2400" cy="3104400"/>
          </a:xfrm>
          <a:prstGeom prst="straightConnector1">
            <a:avLst/>
          </a:prstGeom>
          <a:noFill/>
          <a:ln cap="flat" cmpd="sng" w="28575">
            <a:solidFill>
              <a:srgbClr val="FFFF00"/>
            </a:solidFill>
            <a:prstDash val="solid"/>
            <a:round/>
            <a:headEnd len="med" w="med" type="none"/>
            <a:tailEnd len="med" w="med" type="none"/>
          </a:ln>
        </p:spPr>
      </p:cxnSp>
      <p:cxnSp>
        <p:nvCxnSpPr>
          <p:cNvPr id="182" name="Google Shape;182;p25"/>
          <p:cNvCxnSpPr/>
          <p:nvPr/>
        </p:nvCxnSpPr>
        <p:spPr>
          <a:xfrm flipH="1">
            <a:off x="4932575" y="1347050"/>
            <a:ext cx="5700" cy="3117900"/>
          </a:xfrm>
          <a:prstGeom prst="straightConnector1">
            <a:avLst/>
          </a:prstGeom>
          <a:noFill/>
          <a:ln cap="flat" cmpd="sng" w="28575">
            <a:solidFill>
              <a:srgbClr val="FFFF00"/>
            </a:solidFill>
            <a:prstDash val="solid"/>
            <a:round/>
            <a:headEnd len="med" w="med" type="none"/>
            <a:tailEnd len="med" w="med" type="none"/>
          </a:ln>
        </p:spPr>
      </p:cxnSp>
      <p:pic>
        <p:nvPicPr>
          <p:cNvPr id="183" name="Google Shape;183;p25"/>
          <p:cNvPicPr preferRelativeResize="0"/>
          <p:nvPr/>
        </p:nvPicPr>
        <p:blipFill>
          <a:blip r:embed="rId4">
            <a:alphaModFix/>
          </a:blip>
          <a:stretch>
            <a:fillRect/>
          </a:stretch>
        </p:blipFill>
        <p:spPr>
          <a:xfrm rot="-4659038">
            <a:off x="8355138" y="440923"/>
            <a:ext cx="601007" cy="601007"/>
          </a:xfrm>
          <a:prstGeom prst="rect">
            <a:avLst/>
          </a:prstGeom>
          <a:noFill/>
          <a:ln>
            <a:noFill/>
          </a:ln>
        </p:spPr>
      </p:pic>
      <p:cxnSp>
        <p:nvCxnSpPr>
          <p:cNvPr id="184" name="Google Shape;184;p25"/>
          <p:cNvCxnSpPr/>
          <p:nvPr/>
        </p:nvCxnSpPr>
        <p:spPr>
          <a:xfrm flipH="1" rot="10800000">
            <a:off x="4731275" y="1346450"/>
            <a:ext cx="201300" cy="600"/>
          </a:xfrm>
          <a:prstGeom prst="straightConnector1">
            <a:avLst/>
          </a:prstGeom>
          <a:noFill/>
          <a:ln cap="flat" cmpd="sng" w="28575">
            <a:solidFill>
              <a:srgbClr val="FFFF00"/>
            </a:solidFill>
            <a:prstDash val="solid"/>
            <a:round/>
            <a:headEnd len="med" w="med" type="none"/>
            <a:tailEnd len="med" w="med" type="none"/>
          </a:ln>
        </p:spPr>
      </p:cxnSp>
      <p:cxnSp>
        <p:nvCxnSpPr>
          <p:cNvPr id="185" name="Google Shape;185;p25"/>
          <p:cNvCxnSpPr/>
          <p:nvPr/>
        </p:nvCxnSpPr>
        <p:spPr>
          <a:xfrm flipH="1" rot="10800000">
            <a:off x="4741625" y="4450850"/>
            <a:ext cx="190800" cy="600"/>
          </a:xfrm>
          <a:prstGeom prst="straightConnector1">
            <a:avLst/>
          </a:prstGeom>
          <a:noFill/>
          <a:ln cap="flat" cmpd="sng" w="28575">
            <a:solidFill>
              <a:srgbClr val="FFFF00"/>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The Data: Initial Observations</a:t>
            </a:r>
            <a:endParaRPr>
              <a:solidFill>
                <a:srgbClr val="FF9900"/>
              </a:solidFill>
            </a:endParaRPr>
          </a:p>
        </p:txBody>
      </p:sp>
      <p:sp>
        <p:nvSpPr>
          <p:cNvPr id="191" name="Google Shape;191;p26"/>
          <p:cNvSpPr txBox="1"/>
          <p:nvPr/>
        </p:nvSpPr>
        <p:spPr>
          <a:xfrm>
            <a:off x="433775" y="1465175"/>
            <a:ext cx="3047400" cy="3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Additionally, we looked at the correlation matrix for our factors - especially their relation to All-NBA selection.</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All factors besides position (Pos) can be seen to have at least some correlation to All-NBA selection.</a:t>
            </a:r>
            <a:endParaRPr sz="1800">
              <a:solidFill>
                <a:schemeClr val="dk1"/>
              </a:solidFill>
              <a:latin typeface="Roboto"/>
              <a:ea typeface="Roboto"/>
              <a:cs typeface="Roboto"/>
              <a:sym typeface="Roboto"/>
            </a:endParaRPr>
          </a:p>
        </p:txBody>
      </p:sp>
      <p:pic>
        <p:nvPicPr>
          <p:cNvPr id="192" name="Google Shape;192;p26"/>
          <p:cNvPicPr preferRelativeResize="0"/>
          <p:nvPr/>
        </p:nvPicPr>
        <p:blipFill>
          <a:blip r:embed="rId3">
            <a:alphaModFix/>
          </a:blip>
          <a:stretch>
            <a:fillRect/>
          </a:stretch>
        </p:blipFill>
        <p:spPr>
          <a:xfrm>
            <a:off x="4120525" y="1296525"/>
            <a:ext cx="4251878" cy="3482251"/>
          </a:xfrm>
          <a:prstGeom prst="rect">
            <a:avLst/>
          </a:prstGeom>
          <a:noFill/>
          <a:ln>
            <a:noFill/>
          </a:ln>
        </p:spPr>
      </p:pic>
      <p:sp>
        <p:nvSpPr>
          <p:cNvPr id="193" name="Google Shape;193;p26"/>
          <p:cNvSpPr/>
          <p:nvPr/>
        </p:nvSpPr>
        <p:spPr>
          <a:xfrm>
            <a:off x="4664994" y="1290796"/>
            <a:ext cx="320400" cy="307900"/>
          </a:xfrm>
          <a:custGeom>
            <a:rect b="b" l="l" r="r" t="t"/>
            <a:pathLst>
              <a:path extrusionOk="0" h="12316" w="12816">
                <a:moveTo>
                  <a:pt x="3871" y="968"/>
                </a:moveTo>
                <a:cubicBezTo>
                  <a:pt x="1360" y="2475"/>
                  <a:pt x="-995" y="6575"/>
                  <a:pt x="512" y="9085"/>
                </a:cubicBezTo>
                <a:cubicBezTo>
                  <a:pt x="2122" y="11767"/>
                  <a:pt x="6565" y="13047"/>
                  <a:pt x="9469" y="11885"/>
                </a:cubicBezTo>
                <a:cubicBezTo>
                  <a:pt x="12516" y="10666"/>
                  <a:pt x="13676" y="5182"/>
                  <a:pt x="11988" y="2367"/>
                </a:cubicBezTo>
                <a:cubicBezTo>
                  <a:pt x="10631" y="104"/>
                  <a:pt x="5615" y="-948"/>
                  <a:pt x="4151" y="1248"/>
                </a:cubicBezTo>
              </a:path>
            </a:pathLst>
          </a:custGeom>
          <a:noFill/>
          <a:ln cap="flat" cmpd="sng" w="76200">
            <a:solidFill>
              <a:srgbClr val="FFFF00"/>
            </a:solidFill>
            <a:prstDash val="solid"/>
            <a:round/>
            <a:headEnd len="med" w="med" type="none"/>
            <a:tailEnd len="med" w="med" type="none"/>
          </a:ln>
        </p:spPr>
      </p:sp>
      <p:cxnSp>
        <p:nvCxnSpPr>
          <p:cNvPr id="194" name="Google Shape;194;p26"/>
          <p:cNvCxnSpPr/>
          <p:nvPr/>
        </p:nvCxnSpPr>
        <p:spPr>
          <a:xfrm flipH="1">
            <a:off x="4705675" y="1580925"/>
            <a:ext cx="14100" cy="3198000"/>
          </a:xfrm>
          <a:prstGeom prst="straightConnector1">
            <a:avLst/>
          </a:prstGeom>
          <a:noFill/>
          <a:ln cap="flat" cmpd="sng" w="28575">
            <a:solidFill>
              <a:srgbClr val="FFFF00"/>
            </a:solidFill>
            <a:prstDash val="solid"/>
            <a:round/>
            <a:headEnd len="med" w="med" type="none"/>
            <a:tailEnd len="med" w="med" type="none"/>
          </a:ln>
        </p:spPr>
      </p:cxnSp>
      <p:cxnSp>
        <p:nvCxnSpPr>
          <p:cNvPr id="195" name="Google Shape;195;p26"/>
          <p:cNvCxnSpPr/>
          <p:nvPr/>
        </p:nvCxnSpPr>
        <p:spPr>
          <a:xfrm>
            <a:off x="4914150" y="1580925"/>
            <a:ext cx="8700" cy="3177000"/>
          </a:xfrm>
          <a:prstGeom prst="straightConnector1">
            <a:avLst/>
          </a:prstGeom>
          <a:noFill/>
          <a:ln cap="flat" cmpd="sng" w="28575">
            <a:solidFill>
              <a:srgbClr val="FFFF00"/>
            </a:solidFill>
            <a:prstDash val="solid"/>
            <a:round/>
            <a:headEnd len="med" w="med" type="none"/>
            <a:tailEnd len="med" w="med" type="none"/>
          </a:ln>
        </p:spPr>
      </p:cxnSp>
      <p:pic>
        <p:nvPicPr>
          <p:cNvPr id="196" name="Google Shape;196;p26"/>
          <p:cNvPicPr preferRelativeResize="0"/>
          <p:nvPr/>
        </p:nvPicPr>
        <p:blipFill>
          <a:blip r:embed="rId4">
            <a:alphaModFix/>
          </a:blip>
          <a:stretch>
            <a:fillRect/>
          </a:stretch>
        </p:blipFill>
        <p:spPr>
          <a:xfrm rot="-3990223">
            <a:off x="8355138" y="552923"/>
            <a:ext cx="601007" cy="6010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The Data: Transformation</a:t>
            </a:r>
            <a:endParaRPr>
              <a:solidFill>
                <a:srgbClr val="FF9900"/>
              </a:solidFill>
            </a:endParaRPr>
          </a:p>
        </p:txBody>
      </p:sp>
      <p:sp>
        <p:nvSpPr>
          <p:cNvPr id="202" name="Google Shape;202;p2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All-NBA selections are based on each player’s performance relative to other players from the same year. </a:t>
            </a:r>
            <a:r>
              <a:rPr b="1" lang="en"/>
              <a:t>In order to compare our metrics across seasons, we chose to normalize our data by year.</a:t>
            </a:r>
            <a:endParaRPr b="1"/>
          </a:p>
        </p:txBody>
      </p:sp>
      <p:pic>
        <p:nvPicPr>
          <p:cNvPr id="203" name="Google Shape;203;p27"/>
          <p:cNvPicPr preferRelativeResize="0"/>
          <p:nvPr/>
        </p:nvPicPr>
        <p:blipFill>
          <a:blip r:embed="rId3">
            <a:alphaModFix/>
          </a:blip>
          <a:stretch>
            <a:fillRect/>
          </a:stretch>
        </p:blipFill>
        <p:spPr>
          <a:xfrm>
            <a:off x="965788" y="3193200"/>
            <a:ext cx="7212424" cy="1107300"/>
          </a:xfrm>
          <a:prstGeom prst="rect">
            <a:avLst/>
          </a:prstGeom>
          <a:noFill/>
          <a:ln>
            <a:noFill/>
          </a:ln>
        </p:spPr>
      </p:pic>
      <p:sp>
        <p:nvSpPr>
          <p:cNvPr id="204" name="Google Shape;204;p27"/>
          <p:cNvSpPr txBox="1"/>
          <p:nvPr/>
        </p:nvSpPr>
        <p:spPr>
          <a:xfrm>
            <a:off x="1530150" y="2758775"/>
            <a:ext cx="6083700" cy="33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Example Rows with Reduced Columns (Scaled):</a:t>
            </a:r>
            <a:endParaRPr b="1" sz="1800">
              <a:solidFill>
                <a:schemeClr val="dk1"/>
              </a:solidFill>
              <a:latin typeface="Roboto"/>
              <a:ea typeface="Roboto"/>
              <a:cs typeface="Roboto"/>
              <a:sym typeface="Roboto"/>
            </a:endParaRPr>
          </a:p>
        </p:txBody>
      </p:sp>
      <p:pic>
        <p:nvPicPr>
          <p:cNvPr id="205" name="Google Shape;205;p27"/>
          <p:cNvPicPr preferRelativeResize="0"/>
          <p:nvPr/>
        </p:nvPicPr>
        <p:blipFill>
          <a:blip r:embed="rId4">
            <a:alphaModFix/>
          </a:blip>
          <a:stretch>
            <a:fillRect/>
          </a:stretch>
        </p:blipFill>
        <p:spPr>
          <a:xfrm rot="-8100000">
            <a:off x="8355839" y="414249"/>
            <a:ext cx="601006" cy="60100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FF9900"/>
                </a:solidFill>
              </a:rPr>
              <a:t>Methods</a:t>
            </a:r>
            <a:endParaRPr>
              <a:solidFill>
                <a:srgbClr val="FF9900"/>
              </a:solidFill>
            </a:endParaRPr>
          </a:p>
        </p:txBody>
      </p:sp>
      <p:sp>
        <p:nvSpPr>
          <p:cNvPr id="211" name="Google Shape;211;p28"/>
          <p:cNvSpPr txBox="1"/>
          <p:nvPr/>
        </p:nvSpPr>
        <p:spPr>
          <a:xfrm>
            <a:off x="2334900" y="3025925"/>
            <a:ext cx="4474200" cy="17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boto"/>
                <a:ea typeface="Roboto"/>
                <a:cs typeface="Roboto"/>
                <a:sym typeface="Roboto"/>
              </a:rPr>
              <a:t>Topics</a:t>
            </a:r>
            <a:endParaRPr b="1"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Logistic Regression</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Random Forest</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Hierarchical Clustering</a:t>
            </a:r>
            <a:endParaRPr sz="2000">
              <a:solidFill>
                <a:schemeClr val="dk1"/>
              </a:solidFill>
              <a:latin typeface="Roboto"/>
              <a:ea typeface="Roboto"/>
              <a:cs typeface="Roboto"/>
              <a:sym typeface="Roboto"/>
            </a:endParaRPr>
          </a:p>
        </p:txBody>
      </p:sp>
      <p:pic>
        <p:nvPicPr>
          <p:cNvPr id="212" name="Google Shape;212;p28"/>
          <p:cNvPicPr preferRelativeResize="0"/>
          <p:nvPr/>
        </p:nvPicPr>
        <p:blipFill>
          <a:blip r:embed="rId3">
            <a:alphaModFix/>
          </a:blip>
          <a:stretch>
            <a:fillRect/>
          </a:stretch>
        </p:blipFill>
        <p:spPr>
          <a:xfrm rot="-2862367">
            <a:off x="8355138" y="414323"/>
            <a:ext cx="601007" cy="6010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500">
                <a:solidFill>
                  <a:srgbClr val="FF9900"/>
                </a:solidFill>
              </a:rPr>
              <a:t>Goal 1: Predicting All-NBA Using </a:t>
            </a:r>
            <a:r>
              <a:rPr lang="en" sz="2500">
                <a:solidFill>
                  <a:srgbClr val="FF9900"/>
                </a:solidFill>
              </a:rPr>
              <a:t>Logistic Regression</a:t>
            </a:r>
            <a:endParaRPr sz="2500">
              <a:solidFill>
                <a:srgbClr val="FF9900"/>
              </a:solidFill>
            </a:endParaRPr>
          </a:p>
        </p:txBody>
      </p:sp>
      <p:sp>
        <p:nvSpPr>
          <p:cNvPr id="218" name="Google Shape;218;p29"/>
          <p:cNvSpPr txBox="1"/>
          <p:nvPr/>
        </p:nvSpPr>
        <p:spPr>
          <a:xfrm>
            <a:off x="345750" y="1335275"/>
            <a:ext cx="8452500" cy="15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The first approach we used to predict All-NBA selections was </a:t>
            </a:r>
            <a:r>
              <a:rPr b="1" lang="en" sz="1800">
                <a:solidFill>
                  <a:schemeClr val="dk1"/>
                </a:solidFill>
                <a:latin typeface="Roboto"/>
                <a:ea typeface="Roboto"/>
                <a:cs typeface="Roboto"/>
                <a:sym typeface="Roboto"/>
              </a:rPr>
              <a:t>logistic regression</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219" name="Google Shape;219;p29"/>
          <p:cNvPicPr preferRelativeResize="0"/>
          <p:nvPr/>
        </p:nvPicPr>
        <p:blipFill>
          <a:blip r:embed="rId3">
            <a:alphaModFix/>
          </a:blip>
          <a:stretch>
            <a:fillRect/>
          </a:stretch>
        </p:blipFill>
        <p:spPr>
          <a:xfrm rot="-1871971">
            <a:off x="8370538" y="275723"/>
            <a:ext cx="601007" cy="60100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solidFill>
                  <a:srgbClr val="FF9900"/>
                </a:solidFill>
              </a:rPr>
              <a:t>Goal 1: Predicting All-NBA Using Logistic Regression</a:t>
            </a:r>
            <a:endParaRPr>
              <a:solidFill>
                <a:srgbClr val="FF9900"/>
              </a:solidFill>
            </a:endParaRPr>
          </a:p>
        </p:txBody>
      </p:sp>
      <p:sp>
        <p:nvSpPr>
          <p:cNvPr id="225" name="Google Shape;225;p30"/>
          <p:cNvSpPr txBox="1"/>
          <p:nvPr/>
        </p:nvSpPr>
        <p:spPr>
          <a:xfrm>
            <a:off x="345750" y="1335275"/>
            <a:ext cx="8452500" cy="15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The first approach we used to predict All-NBA selections was </a:t>
            </a:r>
            <a:r>
              <a:rPr b="1" lang="en" sz="1800">
                <a:solidFill>
                  <a:schemeClr val="dk1"/>
                </a:solidFill>
                <a:latin typeface="Roboto"/>
                <a:ea typeface="Roboto"/>
                <a:cs typeface="Roboto"/>
                <a:sym typeface="Roboto"/>
              </a:rPr>
              <a:t>logistic regression</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To evaluate the performance of logistic regression, we used a modified version of cross-validation.</a:t>
            </a:r>
            <a:endParaRPr sz="1800">
              <a:solidFill>
                <a:schemeClr val="dk1"/>
              </a:solidFill>
              <a:latin typeface="Roboto"/>
              <a:ea typeface="Roboto"/>
              <a:cs typeface="Roboto"/>
              <a:sym typeface="Roboto"/>
            </a:endParaRPr>
          </a:p>
        </p:txBody>
      </p:sp>
      <p:pic>
        <p:nvPicPr>
          <p:cNvPr id="226" name="Google Shape;226;p30"/>
          <p:cNvPicPr preferRelativeResize="0"/>
          <p:nvPr/>
        </p:nvPicPr>
        <p:blipFill>
          <a:blip r:embed="rId3">
            <a:alphaModFix/>
          </a:blip>
          <a:stretch>
            <a:fillRect/>
          </a:stretch>
        </p:blipFill>
        <p:spPr>
          <a:xfrm rot="-866212">
            <a:off x="8378238" y="167923"/>
            <a:ext cx="601007" cy="60100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solidFill>
                  <a:srgbClr val="FF9900"/>
                </a:solidFill>
              </a:rPr>
              <a:t>Goal 1: Predicting All-NBA Using Logistic Regression</a:t>
            </a:r>
            <a:endParaRPr>
              <a:solidFill>
                <a:srgbClr val="FF9900"/>
              </a:solidFill>
            </a:endParaRPr>
          </a:p>
        </p:txBody>
      </p:sp>
      <p:sp>
        <p:nvSpPr>
          <p:cNvPr id="232" name="Google Shape;232;p31"/>
          <p:cNvSpPr txBox="1"/>
          <p:nvPr/>
        </p:nvSpPr>
        <p:spPr>
          <a:xfrm>
            <a:off x="345750" y="1335275"/>
            <a:ext cx="8452500" cy="25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The first approach we used to predict All-NBA selections was </a:t>
            </a:r>
            <a:r>
              <a:rPr b="1" lang="en" sz="1800">
                <a:solidFill>
                  <a:schemeClr val="dk1"/>
                </a:solidFill>
                <a:latin typeface="Roboto"/>
                <a:ea typeface="Roboto"/>
                <a:cs typeface="Roboto"/>
                <a:sym typeface="Roboto"/>
              </a:rPr>
              <a:t>logistic regression</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To evaluate the performance of logistic regression, we used a modified version of cross-validation.</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For each season from 2012 through 2023, logistic regression models were fit using backward stepwise selection on training data which consisted of the most recent seasons.</a:t>
            </a:r>
            <a:endParaRPr sz="1800">
              <a:solidFill>
                <a:schemeClr val="dk1"/>
              </a:solidFill>
              <a:latin typeface="Roboto"/>
              <a:ea typeface="Roboto"/>
              <a:cs typeface="Roboto"/>
              <a:sym typeface="Roboto"/>
            </a:endParaRPr>
          </a:p>
        </p:txBody>
      </p:sp>
      <p:pic>
        <p:nvPicPr>
          <p:cNvPr id="233" name="Google Shape;233;p31"/>
          <p:cNvPicPr preferRelativeResize="0"/>
          <p:nvPr/>
        </p:nvPicPr>
        <p:blipFill>
          <a:blip r:embed="rId3">
            <a:alphaModFix/>
          </a:blip>
          <a:stretch>
            <a:fillRect/>
          </a:stretch>
        </p:blipFill>
        <p:spPr>
          <a:xfrm>
            <a:off x="8393638" y="106323"/>
            <a:ext cx="601007" cy="60100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FF9900"/>
                </a:solidFill>
              </a:rPr>
              <a:t>Introduction</a:t>
            </a:r>
            <a:endParaRPr>
              <a:solidFill>
                <a:srgbClr val="FF9900"/>
              </a:solidFill>
            </a:endParaRPr>
          </a:p>
        </p:txBody>
      </p:sp>
      <p:sp>
        <p:nvSpPr>
          <p:cNvPr id="76" name="Google Shape;76;p14"/>
          <p:cNvSpPr txBox="1"/>
          <p:nvPr/>
        </p:nvSpPr>
        <p:spPr>
          <a:xfrm>
            <a:off x="2334900" y="3025925"/>
            <a:ext cx="4474200" cy="14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boto"/>
                <a:ea typeface="Roboto"/>
                <a:cs typeface="Roboto"/>
                <a:sym typeface="Roboto"/>
              </a:rPr>
              <a:t>Topics</a:t>
            </a:r>
            <a:endParaRPr b="1"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What is the “All-NBA Team?”</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Project Goals</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Preprocessing</a:t>
            </a:r>
            <a:endParaRPr sz="2000">
              <a:solidFill>
                <a:schemeClr val="dk1"/>
              </a:solidFill>
              <a:latin typeface="Roboto"/>
              <a:ea typeface="Roboto"/>
              <a:cs typeface="Roboto"/>
              <a:sym typeface="Roboto"/>
            </a:endParaRPr>
          </a:p>
        </p:txBody>
      </p:sp>
      <p:pic>
        <p:nvPicPr>
          <p:cNvPr id="77" name="Google Shape;77;p14"/>
          <p:cNvPicPr preferRelativeResize="0"/>
          <p:nvPr/>
        </p:nvPicPr>
        <p:blipFill>
          <a:blip r:embed="rId3">
            <a:alphaModFix/>
          </a:blip>
          <a:stretch>
            <a:fillRect/>
          </a:stretch>
        </p:blipFill>
        <p:spPr>
          <a:xfrm rot="5241931">
            <a:off x="8348863" y="182149"/>
            <a:ext cx="601006" cy="60100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Logistic Regression | Results</a:t>
            </a:r>
            <a:endParaRPr>
              <a:solidFill>
                <a:srgbClr val="FF9900"/>
              </a:solidFill>
            </a:endParaRPr>
          </a:p>
        </p:txBody>
      </p:sp>
      <p:sp>
        <p:nvSpPr>
          <p:cNvPr id="239" name="Google Shape;239;p32"/>
          <p:cNvSpPr txBox="1"/>
          <p:nvPr>
            <p:ph idx="1" type="body"/>
          </p:nvPr>
        </p:nvSpPr>
        <p:spPr>
          <a:xfrm>
            <a:off x="387900" y="1489825"/>
            <a:ext cx="2994300" cy="199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Using only the previous 2 seasons seemed to lead to worse predictions than using the previous 4 or 8.</a:t>
            </a:r>
            <a:endParaRPr i="1"/>
          </a:p>
        </p:txBody>
      </p:sp>
      <p:sp>
        <p:nvSpPr>
          <p:cNvPr id="240" name="Google Shape;240;p32"/>
          <p:cNvSpPr txBox="1"/>
          <p:nvPr/>
        </p:nvSpPr>
        <p:spPr>
          <a:xfrm>
            <a:off x="3723600" y="4440125"/>
            <a:ext cx="4603500" cy="6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Note: </a:t>
            </a:r>
            <a:r>
              <a:rPr i="1" lang="en">
                <a:solidFill>
                  <a:schemeClr val="dk1"/>
                </a:solidFill>
                <a:latin typeface="Roboto"/>
                <a:ea typeface="Roboto"/>
                <a:cs typeface="Roboto"/>
                <a:sym typeface="Roboto"/>
              </a:rPr>
              <a:t>n</a:t>
            </a:r>
            <a:r>
              <a:rPr lang="en">
                <a:solidFill>
                  <a:schemeClr val="dk1"/>
                </a:solidFill>
                <a:latin typeface="Roboto"/>
                <a:ea typeface="Roboto"/>
                <a:cs typeface="Roboto"/>
                <a:sym typeface="Roboto"/>
              </a:rPr>
              <a:t> is The number of previous seasons used for training.</a:t>
            </a:r>
            <a:endParaRPr>
              <a:solidFill>
                <a:schemeClr val="dk1"/>
              </a:solidFill>
              <a:latin typeface="Roboto"/>
              <a:ea typeface="Roboto"/>
              <a:cs typeface="Roboto"/>
              <a:sym typeface="Roboto"/>
            </a:endParaRPr>
          </a:p>
        </p:txBody>
      </p:sp>
      <p:pic>
        <p:nvPicPr>
          <p:cNvPr id="241" name="Google Shape;241;p32"/>
          <p:cNvPicPr preferRelativeResize="0"/>
          <p:nvPr/>
        </p:nvPicPr>
        <p:blipFill>
          <a:blip r:embed="rId3">
            <a:alphaModFix/>
          </a:blip>
          <a:stretch>
            <a:fillRect/>
          </a:stretch>
        </p:blipFill>
        <p:spPr>
          <a:xfrm>
            <a:off x="3552287" y="1315724"/>
            <a:ext cx="4946115" cy="3055124"/>
          </a:xfrm>
          <a:prstGeom prst="rect">
            <a:avLst/>
          </a:prstGeom>
          <a:noFill/>
          <a:ln>
            <a:noFill/>
          </a:ln>
        </p:spPr>
      </p:pic>
      <p:pic>
        <p:nvPicPr>
          <p:cNvPr id="242" name="Google Shape;242;p32"/>
          <p:cNvPicPr preferRelativeResize="0"/>
          <p:nvPr/>
        </p:nvPicPr>
        <p:blipFill>
          <a:blip r:embed="rId4">
            <a:alphaModFix/>
          </a:blip>
          <a:stretch>
            <a:fillRect/>
          </a:stretch>
        </p:blipFill>
        <p:spPr>
          <a:xfrm rot="1138179">
            <a:off x="8362838" y="237223"/>
            <a:ext cx="601007" cy="60100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Logistic Regression | Results</a:t>
            </a:r>
            <a:endParaRPr>
              <a:solidFill>
                <a:srgbClr val="FF9900"/>
              </a:solidFill>
            </a:endParaRPr>
          </a:p>
        </p:txBody>
      </p:sp>
      <p:sp>
        <p:nvSpPr>
          <p:cNvPr id="248" name="Google Shape;248;p33"/>
          <p:cNvSpPr txBox="1"/>
          <p:nvPr>
            <p:ph idx="1" type="body"/>
          </p:nvPr>
        </p:nvSpPr>
        <p:spPr>
          <a:xfrm>
            <a:off x="387900" y="1489825"/>
            <a:ext cx="2994300" cy="348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only the previous 2 seasons seemed to lead to worse predictions than using the previous 4 or 8.</a:t>
            </a:r>
            <a:endParaRPr/>
          </a:p>
          <a:p>
            <a:pPr indent="0" lvl="0" marL="0" rtl="0" algn="l">
              <a:spcBef>
                <a:spcPts val="1200"/>
              </a:spcBef>
              <a:spcAft>
                <a:spcPts val="0"/>
              </a:spcAft>
              <a:buNone/>
            </a:pPr>
            <a:r>
              <a:rPr lang="en"/>
              <a:t>The two best models each predicted ~12/15 players correctly for All-NBA </a:t>
            </a:r>
            <a:endParaRPr/>
          </a:p>
          <a:p>
            <a:pPr indent="0" lvl="0" marL="0" rtl="0" algn="l">
              <a:spcBef>
                <a:spcPts val="1200"/>
              </a:spcBef>
              <a:spcAft>
                <a:spcPts val="1200"/>
              </a:spcAft>
              <a:buNone/>
            </a:pPr>
            <a:r>
              <a:rPr lang="en"/>
              <a:t>(&gt;99% accuracy out of 500+ players per season)</a:t>
            </a:r>
            <a:endParaRPr/>
          </a:p>
        </p:txBody>
      </p:sp>
      <p:sp>
        <p:nvSpPr>
          <p:cNvPr id="249" name="Google Shape;249;p33"/>
          <p:cNvSpPr txBox="1"/>
          <p:nvPr/>
        </p:nvSpPr>
        <p:spPr>
          <a:xfrm>
            <a:off x="3723600" y="4440125"/>
            <a:ext cx="4603500" cy="6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Note: </a:t>
            </a:r>
            <a:r>
              <a:rPr i="1" lang="en">
                <a:solidFill>
                  <a:schemeClr val="dk1"/>
                </a:solidFill>
                <a:latin typeface="Roboto"/>
                <a:ea typeface="Roboto"/>
                <a:cs typeface="Roboto"/>
                <a:sym typeface="Roboto"/>
              </a:rPr>
              <a:t>n</a:t>
            </a:r>
            <a:r>
              <a:rPr lang="en">
                <a:solidFill>
                  <a:schemeClr val="dk1"/>
                </a:solidFill>
                <a:latin typeface="Roboto"/>
                <a:ea typeface="Roboto"/>
                <a:cs typeface="Roboto"/>
                <a:sym typeface="Roboto"/>
              </a:rPr>
              <a:t> is The number of previous seasons used for training.</a:t>
            </a:r>
            <a:endParaRPr>
              <a:solidFill>
                <a:schemeClr val="dk1"/>
              </a:solidFill>
              <a:latin typeface="Roboto"/>
              <a:ea typeface="Roboto"/>
              <a:cs typeface="Roboto"/>
              <a:sym typeface="Roboto"/>
            </a:endParaRPr>
          </a:p>
        </p:txBody>
      </p:sp>
      <p:pic>
        <p:nvPicPr>
          <p:cNvPr id="250" name="Google Shape;250;p33"/>
          <p:cNvPicPr preferRelativeResize="0"/>
          <p:nvPr/>
        </p:nvPicPr>
        <p:blipFill>
          <a:blip r:embed="rId3">
            <a:alphaModFix/>
          </a:blip>
          <a:stretch>
            <a:fillRect/>
          </a:stretch>
        </p:blipFill>
        <p:spPr>
          <a:xfrm>
            <a:off x="3552287" y="1315724"/>
            <a:ext cx="4946115" cy="3055124"/>
          </a:xfrm>
          <a:prstGeom prst="rect">
            <a:avLst/>
          </a:prstGeom>
          <a:noFill/>
          <a:ln>
            <a:noFill/>
          </a:ln>
        </p:spPr>
      </p:pic>
      <p:pic>
        <p:nvPicPr>
          <p:cNvPr id="251" name="Google Shape;251;p33"/>
          <p:cNvPicPr preferRelativeResize="0"/>
          <p:nvPr/>
        </p:nvPicPr>
        <p:blipFill>
          <a:blip r:embed="rId4">
            <a:alphaModFix/>
          </a:blip>
          <a:stretch>
            <a:fillRect/>
          </a:stretch>
        </p:blipFill>
        <p:spPr>
          <a:xfrm rot="2390190">
            <a:off x="8347438" y="352723"/>
            <a:ext cx="601007" cy="60100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Logistic Regression | Results</a:t>
            </a:r>
            <a:endParaRPr>
              <a:solidFill>
                <a:srgbClr val="FF9900"/>
              </a:solidFill>
            </a:endParaRPr>
          </a:p>
        </p:txBody>
      </p:sp>
      <p:sp>
        <p:nvSpPr>
          <p:cNvPr id="257" name="Google Shape;257;p34"/>
          <p:cNvSpPr txBox="1"/>
          <p:nvPr>
            <p:ph idx="1" type="body"/>
          </p:nvPr>
        </p:nvSpPr>
        <p:spPr>
          <a:xfrm>
            <a:off x="387900" y="1489825"/>
            <a:ext cx="4350000" cy="335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Our findings suggested that for logistic regression, training on the </a:t>
            </a:r>
            <a:r>
              <a:rPr b="1" lang="en"/>
              <a:t>previous 4 seasons</a:t>
            </a:r>
            <a:r>
              <a:rPr lang="en"/>
              <a:t> using backward-stepwise selection proved to be an effective way to predict All-NBA selections.</a:t>
            </a:r>
            <a:endParaRPr/>
          </a:p>
        </p:txBody>
      </p:sp>
      <p:pic>
        <p:nvPicPr>
          <p:cNvPr id="258" name="Google Shape;258;p34"/>
          <p:cNvPicPr preferRelativeResize="0"/>
          <p:nvPr/>
        </p:nvPicPr>
        <p:blipFill>
          <a:blip r:embed="rId3">
            <a:alphaModFix/>
          </a:blip>
          <a:stretch>
            <a:fillRect/>
          </a:stretch>
        </p:blipFill>
        <p:spPr>
          <a:xfrm rot="3455475">
            <a:off x="8339738" y="500573"/>
            <a:ext cx="601007" cy="60100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Logistic Regression | Results</a:t>
            </a:r>
            <a:endParaRPr>
              <a:solidFill>
                <a:srgbClr val="FF9900"/>
              </a:solidFill>
            </a:endParaRPr>
          </a:p>
        </p:txBody>
      </p:sp>
      <p:sp>
        <p:nvSpPr>
          <p:cNvPr id="264" name="Google Shape;264;p35"/>
          <p:cNvSpPr txBox="1"/>
          <p:nvPr>
            <p:ph idx="1" type="body"/>
          </p:nvPr>
        </p:nvSpPr>
        <p:spPr>
          <a:xfrm>
            <a:off x="387900" y="1489825"/>
            <a:ext cx="4350000" cy="335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findings suggested that for logistic regression, training on the </a:t>
            </a:r>
            <a:r>
              <a:rPr b="1" lang="en"/>
              <a:t>previous 4 seasons</a:t>
            </a:r>
            <a:r>
              <a:rPr lang="en"/>
              <a:t> using backward-stepwise selection proved to be an effective way to predict All-NBA selections. </a:t>
            </a:r>
            <a:endParaRPr/>
          </a:p>
          <a:p>
            <a:pPr indent="0" lvl="0" marL="0" rtl="0" algn="l">
              <a:spcBef>
                <a:spcPts val="1200"/>
              </a:spcBef>
              <a:spcAft>
                <a:spcPts val="1200"/>
              </a:spcAft>
              <a:buNone/>
            </a:pPr>
            <a:r>
              <a:rPr lang="en"/>
              <a:t>Our predictions using this method for the 2024 selections can be seen to the right:</a:t>
            </a:r>
            <a:endParaRPr/>
          </a:p>
        </p:txBody>
      </p:sp>
      <p:pic>
        <p:nvPicPr>
          <p:cNvPr id="265" name="Google Shape;265;p35"/>
          <p:cNvPicPr preferRelativeResize="0"/>
          <p:nvPr/>
        </p:nvPicPr>
        <p:blipFill>
          <a:blip r:embed="rId3">
            <a:alphaModFix/>
          </a:blip>
          <a:stretch>
            <a:fillRect/>
          </a:stretch>
        </p:blipFill>
        <p:spPr>
          <a:xfrm>
            <a:off x="4901100" y="1380975"/>
            <a:ext cx="3645725" cy="3462600"/>
          </a:xfrm>
          <a:prstGeom prst="rect">
            <a:avLst/>
          </a:prstGeom>
          <a:noFill/>
          <a:ln>
            <a:noFill/>
          </a:ln>
        </p:spPr>
      </p:pic>
      <p:pic>
        <p:nvPicPr>
          <p:cNvPr id="266" name="Google Shape;266;p35"/>
          <p:cNvPicPr preferRelativeResize="0"/>
          <p:nvPr/>
        </p:nvPicPr>
        <p:blipFill>
          <a:blip r:embed="rId4">
            <a:alphaModFix/>
          </a:blip>
          <a:stretch>
            <a:fillRect/>
          </a:stretch>
        </p:blipFill>
        <p:spPr>
          <a:xfrm rot="4127263">
            <a:off x="8339738" y="408173"/>
            <a:ext cx="601006" cy="6010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Logistic Regression | Results</a:t>
            </a:r>
            <a:endParaRPr>
              <a:solidFill>
                <a:srgbClr val="FF9900"/>
              </a:solidFill>
            </a:endParaRPr>
          </a:p>
        </p:txBody>
      </p:sp>
      <p:sp>
        <p:nvSpPr>
          <p:cNvPr id="272" name="Google Shape;272;p36"/>
          <p:cNvSpPr txBox="1"/>
          <p:nvPr/>
        </p:nvSpPr>
        <p:spPr>
          <a:xfrm>
            <a:off x="387900" y="1380975"/>
            <a:ext cx="3660600" cy="357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The model missed three players: Stephen Curry (0.06), Tyrese Haliburton (0.02), and Devin Booker (0.35).</a:t>
            </a:r>
            <a:endParaRPr sz="16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rPr lang="en" sz="1600">
                <a:solidFill>
                  <a:schemeClr val="dk1"/>
                </a:solidFill>
                <a:latin typeface="Roboto"/>
                <a:ea typeface="Roboto"/>
                <a:cs typeface="Roboto"/>
                <a:sym typeface="Roboto"/>
              </a:rPr>
              <a:t>In their place, De’Aaron Fox, Jaylen Brown, and Paul George were predicted. </a:t>
            </a:r>
            <a:endParaRPr sz="1600">
              <a:solidFill>
                <a:schemeClr val="dk1"/>
              </a:solidFill>
              <a:latin typeface="Roboto"/>
              <a:ea typeface="Roboto"/>
              <a:cs typeface="Roboto"/>
              <a:sym typeface="Roboto"/>
            </a:endParaRPr>
          </a:p>
          <a:p>
            <a:pPr indent="0" lvl="0" marL="0" rtl="0" algn="l">
              <a:lnSpc>
                <a:spcPct val="115000"/>
              </a:lnSpc>
              <a:spcBef>
                <a:spcPts val="1200"/>
              </a:spcBef>
              <a:spcAft>
                <a:spcPts val="1200"/>
              </a:spcAft>
              <a:buNone/>
            </a:pPr>
            <a:r>
              <a:rPr lang="en" sz="1600">
                <a:solidFill>
                  <a:schemeClr val="dk1"/>
                </a:solidFill>
                <a:latin typeface="Roboto"/>
                <a:ea typeface="Roboto"/>
                <a:cs typeface="Roboto"/>
                <a:sym typeface="Roboto"/>
              </a:rPr>
              <a:t>Note that Jaylen Brown and Paul George were the next two closest to making All-NBA, and De’Aaron Fox also </a:t>
            </a:r>
            <a:r>
              <a:rPr lang="en" sz="1600">
                <a:solidFill>
                  <a:schemeClr val="dk1"/>
                </a:solidFill>
                <a:latin typeface="Roboto"/>
                <a:ea typeface="Roboto"/>
                <a:cs typeface="Roboto"/>
                <a:sym typeface="Roboto"/>
              </a:rPr>
              <a:t>received</a:t>
            </a:r>
            <a:r>
              <a:rPr lang="en" sz="1600">
                <a:solidFill>
                  <a:schemeClr val="dk1"/>
                </a:solidFill>
                <a:latin typeface="Roboto"/>
                <a:ea typeface="Roboto"/>
                <a:cs typeface="Roboto"/>
                <a:sym typeface="Roboto"/>
              </a:rPr>
              <a:t> votes.</a:t>
            </a:r>
            <a:endParaRPr sz="1600">
              <a:solidFill>
                <a:schemeClr val="dk1"/>
              </a:solidFill>
              <a:latin typeface="Roboto"/>
              <a:ea typeface="Roboto"/>
              <a:cs typeface="Roboto"/>
              <a:sym typeface="Roboto"/>
            </a:endParaRPr>
          </a:p>
        </p:txBody>
      </p:sp>
      <p:pic>
        <p:nvPicPr>
          <p:cNvPr id="273" name="Google Shape;273;p36"/>
          <p:cNvPicPr preferRelativeResize="0"/>
          <p:nvPr/>
        </p:nvPicPr>
        <p:blipFill>
          <a:blip r:embed="rId3">
            <a:alphaModFix/>
          </a:blip>
          <a:stretch>
            <a:fillRect/>
          </a:stretch>
        </p:blipFill>
        <p:spPr>
          <a:xfrm>
            <a:off x="4901100" y="1380975"/>
            <a:ext cx="3645725" cy="3462600"/>
          </a:xfrm>
          <a:prstGeom prst="rect">
            <a:avLst/>
          </a:prstGeom>
          <a:noFill/>
          <a:ln>
            <a:noFill/>
          </a:ln>
        </p:spPr>
      </p:pic>
      <p:sp>
        <p:nvSpPr>
          <p:cNvPr id="274" name="Google Shape;274;p36"/>
          <p:cNvSpPr/>
          <p:nvPr/>
        </p:nvSpPr>
        <p:spPr>
          <a:xfrm>
            <a:off x="4941350" y="3350350"/>
            <a:ext cx="1921500" cy="195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5" name="Google Shape;275;p36"/>
          <p:cNvSpPr/>
          <p:nvPr/>
        </p:nvSpPr>
        <p:spPr>
          <a:xfrm>
            <a:off x="4941275" y="4328800"/>
            <a:ext cx="1921500" cy="195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6" name="Google Shape;276;p36"/>
          <p:cNvSpPr/>
          <p:nvPr/>
        </p:nvSpPr>
        <p:spPr>
          <a:xfrm>
            <a:off x="4941275" y="4523800"/>
            <a:ext cx="1921500" cy="195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277" name="Google Shape;277;p36"/>
          <p:cNvPicPr preferRelativeResize="0"/>
          <p:nvPr/>
        </p:nvPicPr>
        <p:blipFill>
          <a:blip r:embed="rId4">
            <a:alphaModFix/>
          </a:blip>
          <a:stretch>
            <a:fillRect/>
          </a:stretch>
        </p:blipFill>
        <p:spPr>
          <a:xfrm rot="5192586">
            <a:off x="8347438" y="308073"/>
            <a:ext cx="601007" cy="60100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7"/>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Goal 2: Investigate how the predictors of getting selected for All-NBA have changed over time</a:t>
            </a:r>
            <a:endParaRPr>
              <a:solidFill>
                <a:srgbClr val="FF9900"/>
              </a:solidFill>
            </a:endParaRPr>
          </a:p>
        </p:txBody>
      </p:sp>
      <p:sp>
        <p:nvSpPr>
          <p:cNvPr id="283" name="Google Shape;283;p3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To do this, we used </a:t>
            </a:r>
            <a:r>
              <a:rPr b="1" lang="en"/>
              <a:t>random forests </a:t>
            </a:r>
            <a:r>
              <a:rPr lang="en"/>
              <a:t>and</a:t>
            </a:r>
            <a:r>
              <a:rPr b="1" lang="en"/>
              <a:t> significance tests</a:t>
            </a:r>
            <a:endParaRPr b="1"/>
          </a:p>
        </p:txBody>
      </p:sp>
      <p:pic>
        <p:nvPicPr>
          <p:cNvPr id="284" name="Google Shape;284;p37"/>
          <p:cNvPicPr preferRelativeResize="0"/>
          <p:nvPr/>
        </p:nvPicPr>
        <p:blipFill>
          <a:blip r:embed="rId3">
            <a:alphaModFix/>
          </a:blip>
          <a:stretch>
            <a:fillRect/>
          </a:stretch>
        </p:blipFill>
        <p:spPr>
          <a:xfrm rot="6184831">
            <a:off x="8362838" y="254173"/>
            <a:ext cx="601007" cy="60100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A brief overview of our goals:</a:t>
            </a:r>
            <a:endParaRPr>
              <a:solidFill>
                <a:srgbClr val="FF9900"/>
              </a:solidFill>
            </a:endParaRPr>
          </a:p>
        </p:txBody>
      </p:sp>
      <p:sp>
        <p:nvSpPr>
          <p:cNvPr id="290" name="Google Shape;290;p38"/>
          <p:cNvSpPr txBox="1"/>
          <p:nvPr>
            <p:ph idx="1" type="body"/>
          </p:nvPr>
        </p:nvSpPr>
        <p:spPr>
          <a:xfrm>
            <a:off x="387900" y="1321874"/>
            <a:ext cx="8368200" cy="3078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For years 2004-2008 and 2019-2023 </a:t>
            </a:r>
            <a:r>
              <a:rPr lang="en"/>
              <a:t>separately</a:t>
            </a:r>
            <a:r>
              <a:rPr lang="en"/>
              <a:t>:</a:t>
            </a:r>
            <a:endParaRPr/>
          </a:p>
          <a:p>
            <a:pPr indent="-334327" lvl="0" marL="457200" rtl="0" algn="l">
              <a:spcBef>
                <a:spcPts val="1200"/>
              </a:spcBef>
              <a:spcAft>
                <a:spcPts val="0"/>
              </a:spcAft>
              <a:buSzPct val="100000"/>
              <a:buChar char="-"/>
            </a:pPr>
            <a:r>
              <a:rPr lang="en"/>
              <a:t>Get a sample of estimates for the importance of each feature </a:t>
            </a:r>
            <a:endParaRPr/>
          </a:p>
          <a:p>
            <a:pPr indent="-334327" lvl="0" marL="457200" rtl="0" algn="l">
              <a:spcBef>
                <a:spcPts val="0"/>
              </a:spcBef>
              <a:spcAft>
                <a:spcPts val="0"/>
              </a:spcAft>
              <a:buSzPct val="100000"/>
              <a:buChar char="-"/>
            </a:pPr>
            <a:r>
              <a:rPr lang="en"/>
              <a:t>Take the mean of these samples</a:t>
            </a:r>
            <a:endParaRPr/>
          </a:p>
          <a:p>
            <a:pPr indent="-334327" lvl="0" marL="457200" rtl="0" algn="l">
              <a:spcBef>
                <a:spcPts val="0"/>
              </a:spcBef>
              <a:spcAft>
                <a:spcPts val="0"/>
              </a:spcAft>
              <a:buSzPct val="100000"/>
              <a:buChar char="-"/>
            </a:pPr>
            <a:r>
              <a:rPr lang="en"/>
              <a:t>Repeat this many times so that we have a large distribution of sample means (indicating feature importance) which will be </a:t>
            </a:r>
            <a:r>
              <a:rPr lang="en"/>
              <a:t>approximately</a:t>
            </a:r>
            <a:r>
              <a:rPr lang="en"/>
              <a:t> normally distributed based on the CLT </a:t>
            </a:r>
            <a:endParaRPr/>
          </a:p>
          <a:p>
            <a:pPr indent="0" lvl="0" marL="0" rtl="0" algn="l">
              <a:spcBef>
                <a:spcPts val="1200"/>
              </a:spcBef>
              <a:spcAft>
                <a:spcPts val="0"/>
              </a:spcAft>
              <a:buNone/>
            </a:pPr>
            <a:r>
              <a:rPr lang="en"/>
              <a:t>Use t-tests (which require normality) to determine if the differences for each </a:t>
            </a:r>
            <a:r>
              <a:rPr lang="en"/>
              <a:t>feature</a:t>
            </a:r>
            <a:r>
              <a:rPr lang="en"/>
              <a:t> importance between time periods are significant, indicating whether the metrics used in voting have </a:t>
            </a:r>
            <a:r>
              <a:rPr lang="en"/>
              <a:t>changed</a:t>
            </a:r>
            <a:r>
              <a:rPr lang="en"/>
              <a:t> over time*</a:t>
            </a:r>
            <a:endParaRPr/>
          </a:p>
          <a:p>
            <a:pPr indent="0" lvl="0" marL="0" rtl="0" algn="l">
              <a:spcBef>
                <a:spcPts val="1200"/>
              </a:spcBef>
              <a:spcAft>
                <a:spcPts val="1200"/>
              </a:spcAft>
              <a:buNone/>
            </a:pPr>
            <a:r>
              <a:rPr lang="en"/>
              <a:t>Use graphs to explore visually where these changes are most drastic</a:t>
            </a:r>
            <a:endParaRPr/>
          </a:p>
        </p:txBody>
      </p:sp>
      <p:sp>
        <p:nvSpPr>
          <p:cNvPr id="291" name="Google Shape;291;p38"/>
          <p:cNvSpPr txBox="1"/>
          <p:nvPr/>
        </p:nvSpPr>
        <p:spPr>
          <a:xfrm>
            <a:off x="80125" y="4583050"/>
            <a:ext cx="9104400" cy="38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1200">
                <a:solidFill>
                  <a:srgbClr val="FF9900"/>
                </a:solidFill>
                <a:latin typeface="Roboto"/>
                <a:ea typeface="Roboto"/>
                <a:cs typeface="Roboto"/>
                <a:sym typeface="Roboto"/>
              </a:rPr>
              <a:t>* Note: At n = 800, the sd is so small that our t-tests essentially reduce to comparing the means, which are approximately equal to the population mean based on the CLT. The degrees of freedom are also so large that the t-test reduces to a z test. T-test was chosen for its convenient use in Python and statistical robustness </a:t>
            </a:r>
            <a:endParaRPr sz="1200">
              <a:solidFill>
                <a:schemeClr val="dk1"/>
              </a:solidFill>
              <a:latin typeface="Roboto"/>
              <a:ea typeface="Roboto"/>
              <a:cs typeface="Roboto"/>
              <a:sym typeface="Roboto"/>
            </a:endParaRPr>
          </a:p>
        </p:txBody>
      </p:sp>
      <p:pic>
        <p:nvPicPr>
          <p:cNvPr id="292" name="Google Shape;292;p38"/>
          <p:cNvPicPr preferRelativeResize="0"/>
          <p:nvPr/>
        </p:nvPicPr>
        <p:blipFill>
          <a:blip r:embed="rId3">
            <a:alphaModFix/>
          </a:blip>
          <a:stretch>
            <a:fillRect/>
          </a:stretch>
        </p:blipFill>
        <p:spPr>
          <a:xfrm rot="6980888">
            <a:off x="8362838" y="161773"/>
            <a:ext cx="601007" cy="60100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But first: CLT review</a:t>
            </a:r>
            <a:endParaRPr>
              <a:solidFill>
                <a:srgbClr val="FF9900"/>
              </a:solidFill>
            </a:endParaRPr>
          </a:p>
        </p:txBody>
      </p:sp>
      <p:sp>
        <p:nvSpPr>
          <p:cNvPr id="298" name="Google Shape;298;p39"/>
          <p:cNvSpPr txBox="1"/>
          <p:nvPr>
            <p:ph idx="1" type="body"/>
          </p:nvPr>
        </p:nvSpPr>
        <p:spPr>
          <a:xfrm>
            <a:off x="387900" y="1489825"/>
            <a:ext cx="3660000" cy="3078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a:t>
            </a:r>
            <a:r>
              <a:rPr lang="en"/>
              <a:t>central limit theorem states that as n grows larger, a distribution of sample means of size n will approximate a normal distribution centered at the population mean, regardless of the actual population distribution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99" name="Google Shape;299;p39"/>
          <p:cNvPicPr preferRelativeResize="0"/>
          <p:nvPr/>
        </p:nvPicPr>
        <p:blipFill>
          <a:blip r:embed="rId3">
            <a:alphaModFix/>
          </a:blip>
          <a:stretch>
            <a:fillRect/>
          </a:stretch>
        </p:blipFill>
        <p:spPr>
          <a:xfrm>
            <a:off x="4341875" y="1144125"/>
            <a:ext cx="4267375" cy="3191626"/>
          </a:xfrm>
          <a:prstGeom prst="rect">
            <a:avLst/>
          </a:prstGeom>
          <a:noFill/>
          <a:ln>
            <a:noFill/>
          </a:ln>
        </p:spPr>
      </p:pic>
      <p:pic>
        <p:nvPicPr>
          <p:cNvPr id="300" name="Google Shape;300;p39"/>
          <p:cNvPicPr preferRelativeResize="0"/>
          <p:nvPr/>
        </p:nvPicPr>
        <p:blipFill>
          <a:blip r:embed="rId4">
            <a:alphaModFix/>
          </a:blip>
          <a:stretch>
            <a:fillRect/>
          </a:stretch>
        </p:blipFill>
        <p:spPr>
          <a:xfrm rot="7599960">
            <a:off x="8423013" y="55373"/>
            <a:ext cx="601007" cy="60100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Our algorithm </a:t>
            </a:r>
            <a:endParaRPr>
              <a:solidFill>
                <a:srgbClr val="FF9900"/>
              </a:solidFill>
            </a:endParaRPr>
          </a:p>
        </p:txBody>
      </p:sp>
      <p:sp>
        <p:nvSpPr>
          <p:cNvPr id="306" name="Google Shape;306;p4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fitted 800 random forests with different seeds. Each random forest contained 200 decision trees**</a:t>
            </a:r>
            <a:endParaRPr/>
          </a:p>
          <a:p>
            <a:pPr indent="-342900" lvl="0" marL="457200" rtl="0" algn="l">
              <a:spcBef>
                <a:spcPts val="0"/>
              </a:spcBef>
              <a:spcAft>
                <a:spcPts val="0"/>
              </a:spcAft>
              <a:buSzPts val="1800"/>
              <a:buChar char="-"/>
            </a:pPr>
            <a:r>
              <a:rPr lang="en"/>
              <a:t>For each decision tree, we calculated the importance of each predictor using gini impurity, and took the average importance of each predictor </a:t>
            </a:r>
            <a:r>
              <a:rPr lang="en"/>
              <a:t>for</a:t>
            </a:r>
            <a:r>
              <a:rPr lang="en"/>
              <a:t> each forest based on its 200 trees</a:t>
            </a:r>
            <a:endParaRPr/>
          </a:p>
          <a:p>
            <a:pPr indent="-342900" lvl="0" marL="457200" rtl="0" algn="l">
              <a:spcBef>
                <a:spcPts val="0"/>
              </a:spcBef>
              <a:spcAft>
                <a:spcPts val="0"/>
              </a:spcAft>
              <a:buSzPts val="1800"/>
              <a:buChar char="-"/>
            </a:pPr>
            <a:r>
              <a:rPr lang="en"/>
              <a:t>Thus we had a distribution 800 sample means for the feature importance of </a:t>
            </a:r>
            <a:r>
              <a:rPr lang="en"/>
              <a:t>each</a:t>
            </a:r>
            <a:r>
              <a:rPr lang="en"/>
              <a:t> of our predictors</a:t>
            </a:r>
            <a:endParaRPr/>
          </a:p>
          <a:p>
            <a:pPr indent="-342900" lvl="0" marL="457200" rtl="0" algn="l">
              <a:spcBef>
                <a:spcPts val="0"/>
              </a:spcBef>
              <a:spcAft>
                <a:spcPts val="0"/>
              </a:spcAft>
              <a:buSzPts val="1800"/>
              <a:buChar char="-"/>
            </a:pPr>
            <a:r>
              <a:rPr lang="en"/>
              <a:t>We repeated these steps </a:t>
            </a:r>
            <a:r>
              <a:rPr lang="en"/>
              <a:t>separately</a:t>
            </a:r>
            <a:r>
              <a:rPr lang="en"/>
              <a:t> for a dataset from 20</a:t>
            </a:r>
            <a:r>
              <a:rPr lang="en"/>
              <a:t>04</a:t>
            </a:r>
            <a:r>
              <a:rPr lang="en"/>
              <a:t>-20</a:t>
            </a:r>
            <a:r>
              <a:rPr lang="en"/>
              <a:t>08</a:t>
            </a:r>
            <a:r>
              <a:rPr lang="en"/>
              <a:t> </a:t>
            </a:r>
            <a:r>
              <a:rPr lang="en"/>
              <a:t>and a dataset from 2019-2023</a:t>
            </a:r>
            <a:endParaRPr/>
          </a:p>
        </p:txBody>
      </p:sp>
      <p:sp>
        <p:nvSpPr>
          <p:cNvPr id="307" name="Google Shape;307;p40"/>
          <p:cNvSpPr txBox="1"/>
          <p:nvPr/>
        </p:nvSpPr>
        <p:spPr>
          <a:xfrm>
            <a:off x="108125" y="4688025"/>
            <a:ext cx="89505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FF9900"/>
                </a:solidFill>
                <a:latin typeface="Roboto"/>
                <a:ea typeface="Roboto"/>
                <a:cs typeface="Roboto"/>
                <a:sym typeface="Roboto"/>
              </a:rPr>
              <a:t>**All our decision trees had over 95% testing accuracy, indicating that the feature importance scores they generated are reliable</a:t>
            </a:r>
            <a:endParaRPr b="1" i="1" sz="1200">
              <a:solidFill>
                <a:srgbClr val="FF9900"/>
              </a:solidFill>
              <a:latin typeface="Roboto"/>
              <a:ea typeface="Roboto"/>
              <a:cs typeface="Roboto"/>
              <a:sym typeface="Roboto"/>
            </a:endParaRPr>
          </a:p>
        </p:txBody>
      </p:sp>
      <p:pic>
        <p:nvPicPr>
          <p:cNvPr id="308" name="Google Shape;308;p40"/>
          <p:cNvPicPr preferRelativeResize="0"/>
          <p:nvPr/>
        </p:nvPicPr>
        <p:blipFill>
          <a:blip r:embed="rId3">
            <a:alphaModFix/>
          </a:blip>
          <a:stretch>
            <a:fillRect/>
          </a:stretch>
        </p:blipFill>
        <p:spPr>
          <a:xfrm rot="9036306">
            <a:off x="8434187" y="209373"/>
            <a:ext cx="601007" cy="60100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1"/>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Random forests: extracting feature importance</a:t>
            </a:r>
            <a:endParaRPr>
              <a:solidFill>
                <a:srgbClr val="FF9900"/>
              </a:solidFill>
            </a:endParaRPr>
          </a:p>
        </p:txBody>
      </p:sp>
      <p:sp>
        <p:nvSpPr>
          <p:cNvPr id="314" name="Google Shape;314;p41"/>
          <p:cNvSpPr txBox="1"/>
          <p:nvPr>
            <p:ph idx="1" type="body"/>
          </p:nvPr>
        </p:nvSpPr>
        <p:spPr>
          <a:xfrm>
            <a:off x="387900" y="1489825"/>
            <a:ext cx="5640000" cy="345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Gini impurity: </a:t>
            </a:r>
            <a:endParaRPr/>
          </a:p>
          <a:p>
            <a:pPr indent="-342900" lvl="0" marL="457200" rtl="0" algn="l">
              <a:spcBef>
                <a:spcPts val="1200"/>
              </a:spcBef>
              <a:spcAft>
                <a:spcPts val="0"/>
              </a:spcAft>
              <a:buSzPts val="1800"/>
              <a:buChar char="-"/>
            </a:pPr>
            <a:r>
              <a:rPr lang="en"/>
              <a:t>measures the decrease in ambiguity after each node </a:t>
            </a:r>
            <a:endParaRPr/>
          </a:p>
          <a:p>
            <a:pPr indent="-342900" lvl="0" marL="457200" rtl="0" algn="l">
              <a:spcBef>
                <a:spcPts val="0"/>
              </a:spcBef>
              <a:spcAft>
                <a:spcPts val="0"/>
              </a:spcAft>
              <a:buSzPts val="1800"/>
              <a:buChar char="-"/>
            </a:pPr>
            <a:r>
              <a:rPr lang="en"/>
              <a:t>A smaller gini index means that the amount of uncertainty has gotten smaller at that node(thus indicating that the feature used in that node is more important) </a:t>
            </a:r>
            <a:endParaRPr/>
          </a:p>
          <a:p>
            <a:pPr indent="-342900" lvl="0" marL="457200" rtl="0" algn="l">
              <a:spcBef>
                <a:spcPts val="0"/>
              </a:spcBef>
              <a:spcAft>
                <a:spcPts val="0"/>
              </a:spcAft>
              <a:buSzPts val="1800"/>
              <a:buChar char="-"/>
            </a:pPr>
            <a:r>
              <a:rPr lang="en"/>
              <a:t>Gini impurity is used to estimate the percent of influence that each feature has on the decision making process</a:t>
            </a:r>
            <a:endParaRPr/>
          </a:p>
        </p:txBody>
      </p:sp>
      <p:pic>
        <p:nvPicPr>
          <p:cNvPr id="315" name="Google Shape;315;p41"/>
          <p:cNvPicPr preferRelativeResize="0"/>
          <p:nvPr/>
        </p:nvPicPr>
        <p:blipFill>
          <a:blip r:embed="rId3">
            <a:alphaModFix/>
          </a:blip>
          <a:stretch>
            <a:fillRect/>
          </a:stretch>
        </p:blipFill>
        <p:spPr>
          <a:xfrm>
            <a:off x="6027825" y="1345325"/>
            <a:ext cx="2806750" cy="989700"/>
          </a:xfrm>
          <a:prstGeom prst="rect">
            <a:avLst/>
          </a:prstGeom>
          <a:noFill/>
          <a:ln>
            <a:noFill/>
          </a:ln>
        </p:spPr>
      </p:pic>
      <p:pic>
        <p:nvPicPr>
          <p:cNvPr id="316" name="Google Shape;316;p41"/>
          <p:cNvPicPr preferRelativeResize="0"/>
          <p:nvPr/>
        </p:nvPicPr>
        <p:blipFill>
          <a:blip r:embed="rId4">
            <a:alphaModFix/>
          </a:blip>
          <a:stretch>
            <a:fillRect/>
          </a:stretch>
        </p:blipFill>
        <p:spPr>
          <a:xfrm>
            <a:off x="6027825" y="2335025"/>
            <a:ext cx="2806749" cy="923923"/>
          </a:xfrm>
          <a:prstGeom prst="rect">
            <a:avLst/>
          </a:prstGeom>
          <a:noFill/>
          <a:ln>
            <a:noFill/>
          </a:ln>
        </p:spPr>
      </p:pic>
      <p:pic>
        <p:nvPicPr>
          <p:cNvPr id="317" name="Google Shape;317;p41"/>
          <p:cNvPicPr preferRelativeResize="0"/>
          <p:nvPr/>
        </p:nvPicPr>
        <p:blipFill>
          <a:blip r:embed="rId5">
            <a:alphaModFix/>
          </a:blip>
          <a:stretch>
            <a:fillRect/>
          </a:stretch>
        </p:blipFill>
        <p:spPr>
          <a:xfrm rot="10255811">
            <a:off x="8364887" y="294072"/>
            <a:ext cx="601007" cy="60100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387900" y="458025"/>
            <a:ext cx="6550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What is the “All-NBA Team?”</a:t>
            </a:r>
            <a:endParaRPr>
              <a:solidFill>
                <a:srgbClr val="FF9900"/>
              </a:solidFill>
            </a:endParaRPr>
          </a:p>
        </p:txBody>
      </p:sp>
      <p:sp>
        <p:nvSpPr>
          <p:cNvPr id="83" name="Google Shape;83;p15"/>
          <p:cNvSpPr txBox="1"/>
          <p:nvPr/>
        </p:nvSpPr>
        <p:spPr>
          <a:xfrm>
            <a:off x="387900" y="1368338"/>
            <a:ext cx="8368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The NBA (National Basketball Association) season consists of two parts:</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84" name="Google Shape;84;p15"/>
          <p:cNvSpPr txBox="1"/>
          <p:nvPr/>
        </p:nvSpPr>
        <p:spPr>
          <a:xfrm>
            <a:off x="387900" y="1892750"/>
            <a:ext cx="36087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The Regular Season (82 Games)</a:t>
            </a:r>
            <a:endParaRPr sz="1800">
              <a:solidFill>
                <a:schemeClr val="dk1"/>
              </a:solidFill>
              <a:latin typeface="Roboto"/>
              <a:ea typeface="Roboto"/>
              <a:cs typeface="Roboto"/>
              <a:sym typeface="Roboto"/>
            </a:endParaRPr>
          </a:p>
        </p:txBody>
      </p:sp>
      <p:sp>
        <p:nvSpPr>
          <p:cNvPr id="85" name="Google Shape;85;p15"/>
          <p:cNvSpPr txBox="1"/>
          <p:nvPr/>
        </p:nvSpPr>
        <p:spPr>
          <a:xfrm>
            <a:off x="4284100" y="1886000"/>
            <a:ext cx="454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The Playoffs (Bracketed Tournament)</a:t>
            </a:r>
            <a:endParaRPr sz="1800">
              <a:solidFill>
                <a:schemeClr val="dk1"/>
              </a:solidFill>
              <a:latin typeface="Roboto"/>
              <a:ea typeface="Roboto"/>
              <a:cs typeface="Roboto"/>
              <a:sym typeface="Roboto"/>
            </a:endParaRPr>
          </a:p>
        </p:txBody>
      </p:sp>
      <p:pic>
        <p:nvPicPr>
          <p:cNvPr id="86" name="Google Shape;86;p15"/>
          <p:cNvPicPr preferRelativeResize="0"/>
          <p:nvPr/>
        </p:nvPicPr>
        <p:blipFill>
          <a:blip r:embed="rId3">
            <a:alphaModFix/>
          </a:blip>
          <a:stretch>
            <a:fillRect/>
          </a:stretch>
        </p:blipFill>
        <p:spPr>
          <a:xfrm>
            <a:off x="603250" y="2340950"/>
            <a:ext cx="2958548" cy="2486250"/>
          </a:xfrm>
          <a:prstGeom prst="rect">
            <a:avLst/>
          </a:prstGeom>
          <a:noFill/>
          <a:ln>
            <a:noFill/>
          </a:ln>
        </p:spPr>
      </p:pic>
      <p:pic>
        <p:nvPicPr>
          <p:cNvPr id="87" name="Google Shape;87;p15"/>
          <p:cNvPicPr preferRelativeResize="0"/>
          <p:nvPr/>
        </p:nvPicPr>
        <p:blipFill>
          <a:blip r:embed="rId4">
            <a:alphaModFix/>
          </a:blip>
          <a:stretch>
            <a:fillRect/>
          </a:stretch>
        </p:blipFill>
        <p:spPr>
          <a:xfrm>
            <a:off x="4137826" y="2411451"/>
            <a:ext cx="4544051" cy="2345250"/>
          </a:xfrm>
          <a:prstGeom prst="rect">
            <a:avLst/>
          </a:prstGeom>
          <a:noFill/>
          <a:ln>
            <a:noFill/>
          </a:ln>
        </p:spPr>
      </p:pic>
      <p:sp>
        <p:nvSpPr>
          <p:cNvPr id="88" name="Google Shape;88;p15"/>
          <p:cNvSpPr txBox="1"/>
          <p:nvPr/>
        </p:nvSpPr>
        <p:spPr>
          <a:xfrm>
            <a:off x="5792350" y="4866900"/>
            <a:ext cx="3157500" cy="195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Roboto"/>
                <a:ea typeface="Roboto"/>
                <a:cs typeface="Roboto"/>
                <a:sym typeface="Roboto"/>
              </a:rPr>
              <a:t>Image Sources: ESPN.com, NBA.com</a:t>
            </a:r>
            <a:endParaRPr>
              <a:solidFill>
                <a:schemeClr val="dk1"/>
              </a:solidFill>
              <a:latin typeface="Roboto"/>
              <a:ea typeface="Roboto"/>
              <a:cs typeface="Roboto"/>
              <a:sym typeface="Roboto"/>
            </a:endParaRPr>
          </a:p>
        </p:txBody>
      </p:sp>
      <p:pic>
        <p:nvPicPr>
          <p:cNvPr id="89" name="Google Shape;89;p15"/>
          <p:cNvPicPr preferRelativeResize="0"/>
          <p:nvPr/>
        </p:nvPicPr>
        <p:blipFill>
          <a:blip r:embed="rId5">
            <a:alphaModFix/>
          </a:blip>
          <a:stretch>
            <a:fillRect/>
          </a:stretch>
        </p:blipFill>
        <p:spPr>
          <a:xfrm rot="5400000">
            <a:off x="8348838" y="407249"/>
            <a:ext cx="601007" cy="60100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23" name="Google Shape;323;p4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4" name="Google Shape;324;p42"/>
          <p:cNvPicPr preferRelativeResize="0"/>
          <p:nvPr/>
        </p:nvPicPr>
        <p:blipFill>
          <a:blip r:embed="rId3">
            <a:alphaModFix/>
          </a:blip>
          <a:stretch>
            <a:fillRect/>
          </a:stretch>
        </p:blipFill>
        <p:spPr>
          <a:xfrm>
            <a:off x="143850" y="0"/>
            <a:ext cx="8836838" cy="5143500"/>
          </a:xfrm>
          <a:prstGeom prst="rect">
            <a:avLst/>
          </a:prstGeom>
          <a:noFill/>
          <a:ln>
            <a:noFill/>
          </a:ln>
        </p:spPr>
      </p:pic>
      <p:pic>
        <p:nvPicPr>
          <p:cNvPr id="325" name="Google Shape;325;p42"/>
          <p:cNvPicPr preferRelativeResize="0"/>
          <p:nvPr/>
        </p:nvPicPr>
        <p:blipFill>
          <a:blip r:embed="rId4">
            <a:alphaModFix/>
          </a:blip>
          <a:stretch>
            <a:fillRect/>
          </a:stretch>
        </p:blipFill>
        <p:spPr>
          <a:xfrm rot="-10250267">
            <a:off x="8335687" y="409573"/>
            <a:ext cx="601007" cy="60100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3"/>
          <p:cNvSpPr txBox="1"/>
          <p:nvPr>
            <p:ph idx="1" type="body"/>
          </p:nvPr>
        </p:nvSpPr>
        <p:spPr>
          <a:xfrm>
            <a:off x="387825" y="300725"/>
            <a:ext cx="4107900" cy="924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One of our decision trees: </a:t>
            </a:r>
            <a:endParaRPr/>
          </a:p>
          <a:p>
            <a:pPr indent="0" lvl="0" marL="0" rtl="0" algn="l">
              <a:spcBef>
                <a:spcPts val="1200"/>
              </a:spcBef>
              <a:spcAft>
                <a:spcPts val="1200"/>
              </a:spcAft>
              <a:buNone/>
            </a:pPr>
            <a:r>
              <a:rPr lang="en"/>
              <a:t>Testing Accuracy: 0.99</a:t>
            </a:r>
            <a:endParaRPr/>
          </a:p>
        </p:txBody>
      </p:sp>
      <p:sp>
        <p:nvSpPr>
          <p:cNvPr id="331" name="Google Shape;331;p43"/>
          <p:cNvSpPr txBox="1"/>
          <p:nvPr/>
        </p:nvSpPr>
        <p:spPr>
          <a:xfrm>
            <a:off x="4495850" y="1664900"/>
            <a:ext cx="23862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This node indicates that if PTS (points)  is &lt;= 1538, around 1-.061 = 93.9% of the players beyond this node are Not All-NBA</a:t>
            </a:r>
            <a:endParaRPr sz="1300">
              <a:solidFill>
                <a:schemeClr val="dk1"/>
              </a:solidFill>
              <a:latin typeface="Roboto"/>
              <a:ea typeface="Roboto"/>
              <a:cs typeface="Roboto"/>
              <a:sym typeface="Roboto"/>
            </a:endParaRPr>
          </a:p>
        </p:txBody>
      </p:sp>
      <p:pic>
        <p:nvPicPr>
          <p:cNvPr id="332" name="Google Shape;332;p43"/>
          <p:cNvPicPr preferRelativeResize="0"/>
          <p:nvPr/>
        </p:nvPicPr>
        <p:blipFill>
          <a:blip r:embed="rId3">
            <a:alphaModFix/>
          </a:blip>
          <a:stretch>
            <a:fillRect/>
          </a:stretch>
        </p:blipFill>
        <p:spPr>
          <a:xfrm>
            <a:off x="4530825" y="193901"/>
            <a:ext cx="2141374" cy="1332050"/>
          </a:xfrm>
          <a:prstGeom prst="rect">
            <a:avLst/>
          </a:prstGeom>
          <a:noFill/>
          <a:ln>
            <a:noFill/>
          </a:ln>
        </p:spPr>
      </p:pic>
      <p:pic>
        <p:nvPicPr>
          <p:cNvPr id="333" name="Google Shape;333;p43"/>
          <p:cNvPicPr preferRelativeResize="0"/>
          <p:nvPr/>
        </p:nvPicPr>
        <p:blipFill>
          <a:blip r:embed="rId4">
            <a:alphaModFix/>
          </a:blip>
          <a:stretch>
            <a:fillRect/>
          </a:stretch>
        </p:blipFill>
        <p:spPr>
          <a:xfrm>
            <a:off x="7045825" y="223138"/>
            <a:ext cx="1795624" cy="1302825"/>
          </a:xfrm>
          <a:prstGeom prst="rect">
            <a:avLst/>
          </a:prstGeom>
          <a:noFill/>
          <a:ln>
            <a:noFill/>
          </a:ln>
        </p:spPr>
      </p:pic>
      <p:pic>
        <p:nvPicPr>
          <p:cNvPr id="334" name="Google Shape;334;p43"/>
          <p:cNvPicPr preferRelativeResize="0"/>
          <p:nvPr/>
        </p:nvPicPr>
        <p:blipFill>
          <a:blip r:embed="rId5">
            <a:alphaModFix/>
          </a:blip>
          <a:stretch>
            <a:fillRect/>
          </a:stretch>
        </p:blipFill>
        <p:spPr>
          <a:xfrm>
            <a:off x="143850" y="1755875"/>
            <a:ext cx="4268776" cy="2484649"/>
          </a:xfrm>
          <a:prstGeom prst="rect">
            <a:avLst/>
          </a:prstGeom>
          <a:noFill/>
          <a:ln>
            <a:noFill/>
          </a:ln>
        </p:spPr>
      </p:pic>
      <p:sp>
        <p:nvSpPr>
          <p:cNvPr id="335" name="Google Shape;335;p43"/>
          <p:cNvSpPr/>
          <p:nvPr/>
        </p:nvSpPr>
        <p:spPr>
          <a:xfrm>
            <a:off x="2312347" y="1664900"/>
            <a:ext cx="1292500" cy="650500"/>
          </a:xfrm>
          <a:custGeom>
            <a:rect b="b" l="l" r="r" t="t"/>
            <a:pathLst>
              <a:path extrusionOk="0" h="26020" w="51700">
                <a:moveTo>
                  <a:pt x="10642" y="280"/>
                </a:moveTo>
                <a:cubicBezTo>
                  <a:pt x="6488" y="600"/>
                  <a:pt x="-1461" y="3495"/>
                  <a:pt x="285" y="7278"/>
                </a:cubicBezTo>
                <a:cubicBezTo>
                  <a:pt x="4658" y="16751"/>
                  <a:pt x="18025" y="18764"/>
                  <a:pt x="27997" y="21833"/>
                </a:cubicBezTo>
                <a:cubicBezTo>
                  <a:pt x="35404" y="24113"/>
                  <a:pt x="47520" y="29477"/>
                  <a:pt x="51230" y="22673"/>
                </a:cubicBezTo>
                <a:cubicBezTo>
                  <a:pt x="53730" y="18088"/>
                  <a:pt x="45544" y="13252"/>
                  <a:pt x="40873" y="10917"/>
                </a:cubicBezTo>
                <a:cubicBezTo>
                  <a:pt x="30501" y="5732"/>
                  <a:pt x="19439" y="0"/>
                  <a:pt x="7843" y="0"/>
                </a:cubicBezTo>
              </a:path>
            </a:pathLst>
          </a:custGeom>
          <a:noFill/>
          <a:ln cap="flat" cmpd="sng" w="38100">
            <a:solidFill>
              <a:srgbClr val="FF0000"/>
            </a:solidFill>
            <a:prstDash val="solid"/>
            <a:round/>
            <a:headEnd len="med" w="med" type="none"/>
            <a:tailEnd len="med" w="med" type="none"/>
          </a:ln>
        </p:spPr>
      </p:sp>
      <p:cxnSp>
        <p:nvCxnSpPr>
          <p:cNvPr id="336" name="Google Shape;336;p43"/>
          <p:cNvCxnSpPr/>
          <p:nvPr/>
        </p:nvCxnSpPr>
        <p:spPr>
          <a:xfrm flipH="1" rot="10800000">
            <a:off x="3180225" y="1328950"/>
            <a:ext cx="1371600" cy="510900"/>
          </a:xfrm>
          <a:prstGeom prst="straightConnector1">
            <a:avLst/>
          </a:prstGeom>
          <a:noFill/>
          <a:ln cap="flat" cmpd="sng" w="28575">
            <a:solidFill>
              <a:srgbClr val="FF0000"/>
            </a:solidFill>
            <a:prstDash val="solid"/>
            <a:round/>
            <a:headEnd len="med" w="med" type="none"/>
            <a:tailEnd len="med" w="med" type="triangle"/>
          </a:ln>
        </p:spPr>
      </p:cxnSp>
      <p:sp>
        <p:nvSpPr>
          <p:cNvPr id="337" name="Google Shape;337;p43"/>
          <p:cNvSpPr txBox="1"/>
          <p:nvPr/>
        </p:nvSpPr>
        <p:spPr>
          <a:xfrm>
            <a:off x="6965275" y="1664900"/>
            <a:ext cx="18699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This node indicates that if W.L (won-loss-percentage) is &lt;= .539, around 1-.479 = 52.1% of the player beyond this node are All-NBA</a:t>
            </a:r>
            <a:endParaRPr sz="1300">
              <a:solidFill>
                <a:schemeClr val="dk1"/>
              </a:solidFill>
              <a:latin typeface="Roboto"/>
              <a:ea typeface="Roboto"/>
              <a:cs typeface="Roboto"/>
              <a:sym typeface="Roboto"/>
            </a:endParaRPr>
          </a:p>
        </p:txBody>
      </p:sp>
      <p:cxnSp>
        <p:nvCxnSpPr>
          <p:cNvPr id="338" name="Google Shape;338;p43"/>
          <p:cNvCxnSpPr/>
          <p:nvPr/>
        </p:nvCxnSpPr>
        <p:spPr>
          <a:xfrm rot="10800000">
            <a:off x="5538475" y="3022500"/>
            <a:ext cx="615900" cy="986700"/>
          </a:xfrm>
          <a:prstGeom prst="straightConnector1">
            <a:avLst/>
          </a:prstGeom>
          <a:noFill/>
          <a:ln cap="flat" cmpd="sng" w="9525">
            <a:solidFill>
              <a:srgbClr val="FF9900"/>
            </a:solidFill>
            <a:prstDash val="solid"/>
            <a:round/>
            <a:headEnd len="med" w="med" type="none"/>
            <a:tailEnd len="med" w="med" type="triangle"/>
          </a:ln>
        </p:spPr>
      </p:cxnSp>
      <p:cxnSp>
        <p:nvCxnSpPr>
          <p:cNvPr id="339" name="Google Shape;339;p43"/>
          <p:cNvCxnSpPr/>
          <p:nvPr/>
        </p:nvCxnSpPr>
        <p:spPr>
          <a:xfrm flipH="1" rot="10800000">
            <a:off x="6168350" y="3358525"/>
            <a:ext cx="1098600" cy="629700"/>
          </a:xfrm>
          <a:prstGeom prst="straightConnector1">
            <a:avLst/>
          </a:prstGeom>
          <a:noFill/>
          <a:ln cap="flat" cmpd="sng" w="9525">
            <a:solidFill>
              <a:srgbClr val="FF9900"/>
            </a:solidFill>
            <a:prstDash val="solid"/>
            <a:round/>
            <a:headEnd len="med" w="med" type="none"/>
            <a:tailEnd len="med" w="med" type="triangle"/>
          </a:ln>
        </p:spPr>
      </p:cxnSp>
      <p:sp>
        <p:nvSpPr>
          <p:cNvPr id="340" name="Google Shape;340;p43"/>
          <p:cNvSpPr txBox="1"/>
          <p:nvPr/>
        </p:nvSpPr>
        <p:spPr>
          <a:xfrm>
            <a:off x="4950725" y="4065200"/>
            <a:ext cx="33939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9900"/>
                </a:solidFill>
                <a:latin typeface="Roboto"/>
                <a:ea typeface="Roboto"/>
                <a:cs typeface="Roboto"/>
                <a:sym typeface="Roboto"/>
              </a:rPr>
              <a:t>The lower the gini index, the more information that node gives us. Features used on nodes with lower gini indexes are more important in prediction</a:t>
            </a:r>
            <a:endParaRPr sz="1200">
              <a:solidFill>
                <a:srgbClr val="FF9900"/>
              </a:solidFill>
              <a:latin typeface="Roboto"/>
              <a:ea typeface="Roboto"/>
              <a:cs typeface="Roboto"/>
              <a:sym typeface="Roboto"/>
            </a:endParaRPr>
          </a:p>
        </p:txBody>
      </p:sp>
      <p:pic>
        <p:nvPicPr>
          <p:cNvPr id="341" name="Google Shape;341;p43"/>
          <p:cNvPicPr preferRelativeResize="0"/>
          <p:nvPr/>
        </p:nvPicPr>
        <p:blipFill>
          <a:blip r:embed="rId6">
            <a:alphaModFix/>
          </a:blip>
          <a:stretch>
            <a:fillRect/>
          </a:stretch>
        </p:blipFill>
        <p:spPr>
          <a:xfrm rot="-9559012">
            <a:off x="8366487" y="309922"/>
            <a:ext cx="601007" cy="60100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4"/>
          <p:cNvSpPr txBox="1"/>
          <p:nvPr>
            <p:ph type="title"/>
          </p:nvPr>
        </p:nvSpPr>
        <p:spPr>
          <a:xfrm>
            <a:off x="387900" y="38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We verified that the distributions of means were </a:t>
            </a:r>
            <a:r>
              <a:rPr lang="en">
                <a:solidFill>
                  <a:srgbClr val="FF9900"/>
                </a:solidFill>
              </a:rPr>
              <a:t>approximately</a:t>
            </a:r>
            <a:r>
              <a:rPr lang="en">
                <a:solidFill>
                  <a:srgbClr val="FF9900"/>
                </a:solidFill>
              </a:rPr>
              <a:t> normal using histograms</a:t>
            </a:r>
            <a:endParaRPr>
              <a:solidFill>
                <a:srgbClr val="FF9900"/>
              </a:solidFill>
            </a:endParaRPr>
          </a:p>
        </p:txBody>
      </p:sp>
      <p:sp>
        <p:nvSpPr>
          <p:cNvPr id="347" name="Google Shape;347;p44"/>
          <p:cNvSpPr txBox="1"/>
          <p:nvPr/>
        </p:nvSpPr>
        <p:spPr>
          <a:xfrm>
            <a:off x="432350" y="3698400"/>
            <a:ext cx="3566700" cy="6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The mean importance of field goals attempted for </a:t>
            </a:r>
            <a:r>
              <a:rPr b="1" lang="en" sz="1500">
                <a:solidFill>
                  <a:srgbClr val="90EE8F"/>
                </a:solidFill>
                <a:latin typeface="Roboto"/>
                <a:ea typeface="Roboto"/>
                <a:cs typeface="Roboto"/>
                <a:sym typeface="Roboto"/>
              </a:rPr>
              <a:t>2019-2023</a:t>
            </a:r>
            <a:r>
              <a:rPr lang="en" sz="1500">
                <a:solidFill>
                  <a:schemeClr val="dk1"/>
                </a:solidFill>
                <a:latin typeface="Roboto"/>
                <a:ea typeface="Roboto"/>
                <a:cs typeface="Roboto"/>
                <a:sym typeface="Roboto"/>
              </a:rPr>
              <a:t>, centered at ~.12 (FGA contributes about 12% to the final decision-making process for current years )</a:t>
            </a:r>
            <a:r>
              <a:rPr lang="en" sz="1800">
                <a:solidFill>
                  <a:schemeClr val="dk1"/>
                </a:solidFill>
                <a:latin typeface="Roboto"/>
                <a:ea typeface="Roboto"/>
                <a:cs typeface="Roboto"/>
                <a:sym typeface="Roboto"/>
              </a:rPr>
              <a:t> </a:t>
            </a:r>
            <a:endParaRPr sz="1800">
              <a:solidFill>
                <a:schemeClr val="dk1"/>
              </a:solidFill>
              <a:latin typeface="Roboto"/>
              <a:ea typeface="Roboto"/>
              <a:cs typeface="Roboto"/>
              <a:sym typeface="Roboto"/>
            </a:endParaRPr>
          </a:p>
        </p:txBody>
      </p:sp>
      <p:sp>
        <p:nvSpPr>
          <p:cNvPr id="348" name="Google Shape;348;p44"/>
          <p:cNvSpPr txBox="1"/>
          <p:nvPr/>
        </p:nvSpPr>
        <p:spPr>
          <a:xfrm>
            <a:off x="4377638" y="3698400"/>
            <a:ext cx="3659100" cy="6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The mean importance of field goals attempted for </a:t>
            </a:r>
            <a:r>
              <a:rPr b="1" lang="en" sz="1500">
                <a:solidFill>
                  <a:srgbClr val="87CEEB"/>
                </a:solidFill>
                <a:latin typeface="Roboto"/>
                <a:ea typeface="Roboto"/>
                <a:cs typeface="Roboto"/>
                <a:sym typeface="Roboto"/>
              </a:rPr>
              <a:t>2004-2008</a:t>
            </a:r>
            <a:r>
              <a:rPr lang="en" sz="1500">
                <a:solidFill>
                  <a:schemeClr val="dk1"/>
                </a:solidFill>
                <a:latin typeface="Roboto"/>
                <a:ea typeface="Roboto"/>
                <a:cs typeface="Roboto"/>
                <a:sym typeface="Roboto"/>
              </a:rPr>
              <a:t>, centered at ~.</a:t>
            </a:r>
            <a:r>
              <a:rPr lang="en" sz="1500">
                <a:solidFill>
                  <a:schemeClr val="dk1"/>
                </a:solidFill>
                <a:latin typeface="Roboto"/>
                <a:ea typeface="Roboto"/>
                <a:cs typeface="Roboto"/>
                <a:sym typeface="Roboto"/>
              </a:rPr>
              <a:t>11</a:t>
            </a:r>
            <a:r>
              <a:rPr lang="en" sz="1500">
                <a:solidFill>
                  <a:schemeClr val="dk1"/>
                </a:solidFill>
                <a:latin typeface="Roboto"/>
                <a:ea typeface="Roboto"/>
                <a:cs typeface="Roboto"/>
                <a:sym typeface="Roboto"/>
              </a:rPr>
              <a:t> (FGA contributes about 11% to the final decision-making process for </a:t>
            </a:r>
            <a:r>
              <a:rPr lang="en" sz="1500">
                <a:solidFill>
                  <a:schemeClr val="dk1"/>
                </a:solidFill>
                <a:latin typeface="Roboto"/>
                <a:ea typeface="Roboto"/>
                <a:cs typeface="Roboto"/>
                <a:sym typeface="Roboto"/>
              </a:rPr>
              <a:t>past</a:t>
            </a:r>
            <a:r>
              <a:rPr lang="en" sz="1500">
                <a:solidFill>
                  <a:schemeClr val="dk1"/>
                </a:solidFill>
                <a:latin typeface="Roboto"/>
                <a:ea typeface="Roboto"/>
                <a:cs typeface="Roboto"/>
                <a:sym typeface="Roboto"/>
              </a:rPr>
              <a:t> years)</a:t>
            </a:r>
            <a:r>
              <a:rPr lang="en" sz="1800">
                <a:solidFill>
                  <a:schemeClr val="dk1"/>
                </a:solidFill>
                <a:latin typeface="Roboto"/>
                <a:ea typeface="Roboto"/>
                <a:cs typeface="Roboto"/>
                <a:sym typeface="Roboto"/>
              </a:rPr>
              <a:t> </a:t>
            </a:r>
            <a:endParaRPr sz="1800">
              <a:solidFill>
                <a:schemeClr val="dk1"/>
              </a:solidFill>
              <a:latin typeface="Roboto"/>
              <a:ea typeface="Roboto"/>
              <a:cs typeface="Roboto"/>
              <a:sym typeface="Roboto"/>
            </a:endParaRPr>
          </a:p>
        </p:txBody>
      </p:sp>
      <p:pic>
        <p:nvPicPr>
          <p:cNvPr id="349" name="Google Shape;349;p44"/>
          <p:cNvPicPr preferRelativeResize="0"/>
          <p:nvPr/>
        </p:nvPicPr>
        <p:blipFill>
          <a:blip r:embed="rId3">
            <a:alphaModFix/>
          </a:blip>
          <a:stretch>
            <a:fillRect/>
          </a:stretch>
        </p:blipFill>
        <p:spPr>
          <a:xfrm>
            <a:off x="4473037" y="1074125"/>
            <a:ext cx="3468315" cy="2624275"/>
          </a:xfrm>
          <a:prstGeom prst="rect">
            <a:avLst/>
          </a:prstGeom>
          <a:noFill/>
          <a:ln>
            <a:noFill/>
          </a:ln>
        </p:spPr>
      </p:pic>
      <p:pic>
        <p:nvPicPr>
          <p:cNvPr id="350" name="Google Shape;350;p44"/>
          <p:cNvPicPr preferRelativeResize="0"/>
          <p:nvPr/>
        </p:nvPicPr>
        <p:blipFill>
          <a:blip r:embed="rId4">
            <a:alphaModFix/>
          </a:blip>
          <a:stretch>
            <a:fillRect/>
          </a:stretch>
        </p:blipFill>
        <p:spPr>
          <a:xfrm>
            <a:off x="432350" y="1074113"/>
            <a:ext cx="3377474" cy="2624287"/>
          </a:xfrm>
          <a:prstGeom prst="rect">
            <a:avLst/>
          </a:prstGeom>
          <a:noFill/>
          <a:ln>
            <a:noFill/>
          </a:ln>
        </p:spPr>
      </p:pic>
      <p:pic>
        <p:nvPicPr>
          <p:cNvPr id="351" name="Google Shape;351;p44"/>
          <p:cNvPicPr preferRelativeResize="0"/>
          <p:nvPr/>
        </p:nvPicPr>
        <p:blipFill>
          <a:blip r:embed="rId5">
            <a:alphaModFix/>
          </a:blip>
          <a:stretch>
            <a:fillRect/>
          </a:stretch>
        </p:blipFill>
        <p:spPr>
          <a:xfrm rot="-9415183">
            <a:off x="8389587" y="240172"/>
            <a:ext cx="601008" cy="60100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Significance tests</a:t>
            </a:r>
            <a:endParaRPr>
              <a:solidFill>
                <a:srgbClr val="FF9900"/>
              </a:solidFill>
            </a:endParaRPr>
          </a:p>
        </p:txBody>
      </p:sp>
      <p:sp>
        <p:nvSpPr>
          <p:cNvPr id="357" name="Google Shape;357;p45"/>
          <p:cNvSpPr txBox="1"/>
          <p:nvPr/>
        </p:nvSpPr>
        <p:spPr>
          <a:xfrm>
            <a:off x="507000" y="1482950"/>
            <a:ext cx="8033700" cy="3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We then used t-tests to see if the differences in feature-importance estimations</a:t>
            </a:r>
            <a:r>
              <a:rPr lang="en" sz="1800">
                <a:solidFill>
                  <a:schemeClr val="dk1"/>
                </a:solidFill>
                <a:latin typeface="Roboto"/>
                <a:ea typeface="Roboto"/>
                <a:cs typeface="Roboto"/>
                <a:sym typeface="Roboto"/>
              </a:rPr>
              <a:t> between time periods were significant enough to conclude whether the importance of each metric in predicting if a player made All-NBA had changed over time </a:t>
            </a:r>
            <a:endParaRPr sz="1800">
              <a:solidFill>
                <a:schemeClr val="dk1"/>
              </a:solidFill>
              <a:latin typeface="Roboto"/>
              <a:ea typeface="Roboto"/>
              <a:cs typeface="Roboto"/>
              <a:sym typeface="Roboto"/>
            </a:endParaRPr>
          </a:p>
        </p:txBody>
      </p:sp>
      <p:pic>
        <p:nvPicPr>
          <p:cNvPr id="358" name="Google Shape;358;p45"/>
          <p:cNvPicPr preferRelativeResize="0"/>
          <p:nvPr/>
        </p:nvPicPr>
        <p:blipFill rotWithShape="1">
          <a:blip r:embed="rId3">
            <a:alphaModFix/>
          </a:blip>
          <a:srcRect b="51006" l="0" r="0" t="0"/>
          <a:stretch/>
        </p:blipFill>
        <p:spPr>
          <a:xfrm>
            <a:off x="588650" y="2890400"/>
            <a:ext cx="6937275" cy="1265775"/>
          </a:xfrm>
          <a:prstGeom prst="rect">
            <a:avLst/>
          </a:prstGeom>
          <a:noFill/>
          <a:ln>
            <a:noFill/>
          </a:ln>
        </p:spPr>
      </p:pic>
      <p:sp>
        <p:nvSpPr>
          <p:cNvPr id="359" name="Google Shape;359;p45"/>
          <p:cNvSpPr txBox="1"/>
          <p:nvPr/>
        </p:nvSpPr>
        <p:spPr>
          <a:xfrm>
            <a:off x="80125" y="4583050"/>
            <a:ext cx="9104400" cy="38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1200">
                <a:solidFill>
                  <a:srgbClr val="FF9900"/>
                </a:solidFill>
                <a:latin typeface="Roboto"/>
                <a:ea typeface="Roboto"/>
                <a:cs typeface="Roboto"/>
                <a:sym typeface="Roboto"/>
              </a:rPr>
              <a:t>* Note: At n = 800, the sd is so small that our t-tests essentially reduce to comparing the means, which are approximately equal to the population mean based on the CLT. The degrees of freedom are also so large that the t-test reduces to a z test. T-test was chosen for its convenient use in Python and statistical robustness </a:t>
            </a:r>
            <a:endParaRPr sz="1200">
              <a:solidFill>
                <a:schemeClr val="dk1"/>
              </a:solidFill>
              <a:latin typeface="Roboto"/>
              <a:ea typeface="Roboto"/>
              <a:cs typeface="Roboto"/>
              <a:sym typeface="Roboto"/>
            </a:endParaRPr>
          </a:p>
        </p:txBody>
      </p:sp>
      <p:pic>
        <p:nvPicPr>
          <p:cNvPr id="360" name="Google Shape;360;p45"/>
          <p:cNvPicPr preferRelativeResize="0"/>
          <p:nvPr/>
        </p:nvPicPr>
        <p:blipFill>
          <a:blip r:embed="rId4">
            <a:alphaModFix/>
          </a:blip>
          <a:stretch>
            <a:fillRect/>
          </a:stretch>
        </p:blipFill>
        <p:spPr>
          <a:xfrm rot="-7962860">
            <a:off x="8418862" y="163172"/>
            <a:ext cx="601008" cy="60100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6"/>
          <p:cNvSpPr txBox="1"/>
          <p:nvPr>
            <p:ph type="title"/>
          </p:nvPr>
        </p:nvSpPr>
        <p:spPr>
          <a:xfrm>
            <a:off x="387900" y="458025"/>
            <a:ext cx="5860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Significance tests: Results</a:t>
            </a:r>
            <a:endParaRPr>
              <a:solidFill>
                <a:srgbClr val="FF9900"/>
              </a:solidFill>
            </a:endParaRPr>
          </a:p>
        </p:txBody>
      </p:sp>
      <p:sp>
        <p:nvSpPr>
          <p:cNvPr id="366" name="Google Shape;366;p46"/>
          <p:cNvSpPr txBox="1"/>
          <p:nvPr/>
        </p:nvSpPr>
        <p:spPr>
          <a:xfrm>
            <a:off x="507000" y="1482950"/>
            <a:ext cx="8033700" cy="3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All the predictors showed statistically significant differences in the means, indicating that the amount of importance each of the metrics has on whether a player is selected for All-NBA has changed in the past decade.</a:t>
            </a:r>
            <a:endParaRPr sz="1800">
              <a:solidFill>
                <a:schemeClr val="dk1"/>
              </a:solidFill>
              <a:latin typeface="Roboto"/>
              <a:ea typeface="Roboto"/>
              <a:cs typeface="Roboto"/>
              <a:sym typeface="Roboto"/>
            </a:endParaRPr>
          </a:p>
        </p:txBody>
      </p:sp>
      <p:pic>
        <p:nvPicPr>
          <p:cNvPr id="367" name="Google Shape;367;p46"/>
          <p:cNvPicPr preferRelativeResize="0"/>
          <p:nvPr/>
        </p:nvPicPr>
        <p:blipFill>
          <a:blip r:embed="rId3">
            <a:alphaModFix/>
          </a:blip>
          <a:stretch>
            <a:fillRect/>
          </a:stretch>
        </p:blipFill>
        <p:spPr>
          <a:xfrm rot="-6555357">
            <a:off x="8460712" y="28397"/>
            <a:ext cx="601008" cy="60100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The biggest changes</a:t>
            </a:r>
            <a:endParaRPr>
              <a:solidFill>
                <a:srgbClr val="FF9900"/>
              </a:solidFill>
            </a:endParaRPr>
          </a:p>
        </p:txBody>
      </p:sp>
      <p:sp>
        <p:nvSpPr>
          <p:cNvPr id="373" name="Google Shape;373;p47"/>
          <p:cNvSpPr txBox="1"/>
          <p:nvPr/>
        </p:nvSpPr>
        <p:spPr>
          <a:xfrm>
            <a:off x="507000" y="1482950"/>
            <a:ext cx="2995200" cy="3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The amount of points a player scores is a more important predictor of whether they will make All NBA now than in past years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374" name="Google Shape;374;p47"/>
          <p:cNvSpPr txBox="1"/>
          <p:nvPr/>
        </p:nvSpPr>
        <p:spPr>
          <a:xfrm>
            <a:off x="7483975" y="1860825"/>
            <a:ext cx="503700" cy="1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Roboto"/>
              <a:ea typeface="Roboto"/>
              <a:cs typeface="Roboto"/>
              <a:sym typeface="Roboto"/>
            </a:endParaRPr>
          </a:p>
        </p:txBody>
      </p:sp>
      <p:pic>
        <p:nvPicPr>
          <p:cNvPr id="375" name="Google Shape;375;p47"/>
          <p:cNvPicPr preferRelativeResize="0"/>
          <p:nvPr/>
        </p:nvPicPr>
        <p:blipFill>
          <a:blip r:embed="rId3">
            <a:alphaModFix/>
          </a:blip>
          <a:stretch>
            <a:fillRect/>
          </a:stretch>
        </p:blipFill>
        <p:spPr>
          <a:xfrm>
            <a:off x="4209225" y="1482950"/>
            <a:ext cx="4496837" cy="3533701"/>
          </a:xfrm>
          <a:prstGeom prst="rect">
            <a:avLst/>
          </a:prstGeom>
          <a:noFill/>
          <a:ln>
            <a:noFill/>
          </a:ln>
        </p:spPr>
      </p:pic>
      <p:pic>
        <p:nvPicPr>
          <p:cNvPr id="376" name="Google Shape;376;p47"/>
          <p:cNvPicPr preferRelativeResize="0"/>
          <p:nvPr/>
        </p:nvPicPr>
        <p:blipFill>
          <a:blip r:embed="rId4">
            <a:alphaModFix/>
          </a:blip>
          <a:stretch>
            <a:fillRect/>
          </a:stretch>
        </p:blipFill>
        <p:spPr>
          <a:xfrm rot="-5400000">
            <a:off x="8464287" y="78722"/>
            <a:ext cx="601007" cy="60100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8"/>
          <p:cNvSpPr txBox="1"/>
          <p:nvPr>
            <p:ph type="title"/>
          </p:nvPr>
        </p:nvSpPr>
        <p:spPr>
          <a:xfrm>
            <a:off x="387900" y="458025"/>
            <a:ext cx="39891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The biggest changes</a:t>
            </a:r>
            <a:endParaRPr>
              <a:solidFill>
                <a:srgbClr val="FF9900"/>
              </a:solidFill>
            </a:endParaRPr>
          </a:p>
        </p:txBody>
      </p:sp>
      <p:sp>
        <p:nvSpPr>
          <p:cNvPr id="382" name="Google Shape;382;p48"/>
          <p:cNvSpPr txBox="1"/>
          <p:nvPr/>
        </p:nvSpPr>
        <p:spPr>
          <a:xfrm>
            <a:off x="507000" y="1482950"/>
            <a:ext cx="3696300" cy="3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Roboto"/>
                <a:ea typeface="Roboto"/>
                <a:cs typeface="Roboto"/>
                <a:sym typeface="Roboto"/>
              </a:rPr>
              <a:t>The decision is also more influenced by the top 3 metrics now than it was in the past. This indicates that the NBA is less interested in well rounded players and more interested in players that score high in fewer, more important metrics</a:t>
            </a:r>
            <a:endParaRPr sz="17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383" name="Google Shape;383;p48"/>
          <p:cNvPicPr preferRelativeResize="0"/>
          <p:nvPr/>
        </p:nvPicPr>
        <p:blipFill rotWithShape="1">
          <a:blip r:embed="rId3">
            <a:alphaModFix/>
          </a:blip>
          <a:srcRect b="0" l="0" r="0" t="24511"/>
          <a:stretch/>
        </p:blipFill>
        <p:spPr>
          <a:xfrm>
            <a:off x="4740775" y="300300"/>
            <a:ext cx="3696426" cy="2174774"/>
          </a:xfrm>
          <a:prstGeom prst="rect">
            <a:avLst/>
          </a:prstGeom>
          <a:noFill/>
          <a:ln>
            <a:noFill/>
          </a:ln>
        </p:spPr>
      </p:pic>
      <p:pic>
        <p:nvPicPr>
          <p:cNvPr id="384" name="Google Shape;384;p48"/>
          <p:cNvPicPr preferRelativeResize="0"/>
          <p:nvPr/>
        </p:nvPicPr>
        <p:blipFill rotWithShape="1">
          <a:blip r:embed="rId3">
            <a:alphaModFix/>
          </a:blip>
          <a:srcRect b="95110" l="0" r="0" t="0"/>
          <a:stretch/>
        </p:blipFill>
        <p:spPr>
          <a:xfrm>
            <a:off x="4740775" y="191813"/>
            <a:ext cx="3696426" cy="140875"/>
          </a:xfrm>
          <a:prstGeom prst="rect">
            <a:avLst/>
          </a:prstGeom>
          <a:noFill/>
          <a:ln>
            <a:noFill/>
          </a:ln>
        </p:spPr>
      </p:pic>
      <p:pic>
        <p:nvPicPr>
          <p:cNvPr id="385" name="Google Shape;385;p48"/>
          <p:cNvPicPr preferRelativeResize="0"/>
          <p:nvPr/>
        </p:nvPicPr>
        <p:blipFill rotWithShape="1">
          <a:blip r:embed="rId4">
            <a:alphaModFix/>
          </a:blip>
          <a:srcRect b="0" l="0" r="0" t="22726"/>
          <a:stretch/>
        </p:blipFill>
        <p:spPr>
          <a:xfrm>
            <a:off x="4740775" y="2651575"/>
            <a:ext cx="3696426" cy="2391749"/>
          </a:xfrm>
          <a:prstGeom prst="rect">
            <a:avLst/>
          </a:prstGeom>
          <a:noFill/>
          <a:ln>
            <a:noFill/>
          </a:ln>
        </p:spPr>
      </p:pic>
      <p:pic>
        <p:nvPicPr>
          <p:cNvPr id="386" name="Google Shape;386;p48"/>
          <p:cNvPicPr preferRelativeResize="0"/>
          <p:nvPr/>
        </p:nvPicPr>
        <p:blipFill rotWithShape="1">
          <a:blip r:embed="rId4">
            <a:alphaModFix/>
          </a:blip>
          <a:srcRect b="95449" l="0" r="0" t="0"/>
          <a:stretch/>
        </p:blipFill>
        <p:spPr>
          <a:xfrm>
            <a:off x="4740775" y="2571750"/>
            <a:ext cx="3696426" cy="140849"/>
          </a:xfrm>
          <a:prstGeom prst="rect">
            <a:avLst/>
          </a:prstGeom>
          <a:noFill/>
          <a:ln>
            <a:noFill/>
          </a:ln>
        </p:spPr>
      </p:pic>
      <p:pic>
        <p:nvPicPr>
          <p:cNvPr id="387" name="Google Shape;387;p48"/>
          <p:cNvPicPr preferRelativeResize="0"/>
          <p:nvPr/>
        </p:nvPicPr>
        <p:blipFill>
          <a:blip r:embed="rId5">
            <a:alphaModFix/>
          </a:blip>
          <a:stretch>
            <a:fillRect/>
          </a:stretch>
        </p:blipFill>
        <p:spPr>
          <a:xfrm rot="-4525791">
            <a:off x="8402687" y="155722"/>
            <a:ext cx="601007" cy="60100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The biggest changes</a:t>
            </a:r>
            <a:endParaRPr>
              <a:solidFill>
                <a:srgbClr val="FF9900"/>
              </a:solidFill>
            </a:endParaRPr>
          </a:p>
        </p:txBody>
      </p:sp>
      <p:sp>
        <p:nvSpPr>
          <p:cNvPr id="393" name="Google Shape;393;p49"/>
          <p:cNvSpPr txBox="1"/>
          <p:nvPr/>
        </p:nvSpPr>
        <p:spPr>
          <a:xfrm>
            <a:off x="507000" y="1482950"/>
            <a:ext cx="2547300" cy="3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Roboto"/>
                <a:ea typeface="Roboto"/>
                <a:cs typeface="Roboto"/>
                <a:sym typeface="Roboto"/>
              </a:rPr>
              <a:t>Some of the top predictors have also changed. In the past, wins-loss percentage (W.L) was the 4th most important predictor, </a:t>
            </a:r>
            <a:r>
              <a:rPr lang="en" sz="1700">
                <a:solidFill>
                  <a:schemeClr val="dk1"/>
                </a:solidFill>
                <a:latin typeface="Roboto"/>
                <a:ea typeface="Roboto"/>
                <a:cs typeface="Roboto"/>
                <a:sym typeface="Roboto"/>
              </a:rPr>
              <a:t>contributing</a:t>
            </a:r>
            <a:r>
              <a:rPr lang="en" sz="1700">
                <a:solidFill>
                  <a:schemeClr val="dk1"/>
                </a:solidFill>
                <a:latin typeface="Roboto"/>
                <a:ea typeface="Roboto"/>
                <a:cs typeface="Roboto"/>
                <a:sym typeface="Roboto"/>
              </a:rPr>
              <a:t> 9% to the final decision.</a:t>
            </a:r>
            <a:endParaRPr sz="1700">
              <a:solidFill>
                <a:schemeClr val="dk1"/>
              </a:solidFill>
              <a:latin typeface="Roboto"/>
              <a:ea typeface="Roboto"/>
              <a:cs typeface="Roboto"/>
              <a:sym typeface="Roboto"/>
            </a:endParaRPr>
          </a:p>
          <a:p>
            <a:pPr indent="0" lvl="0" marL="0" rtl="0" algn="l">
              <a:spcBef>
                <a:spcPts val="0"/>
              </a:spcBef>
              <a:spcAft>
                <a:spcPts val="0"/>
              </a:spcAft>
              <a:buNone/>
            </a:pPr>
            <a:r>
              <a:rPr lang="en" sz="1700">
                <a:solidFill>
                  <a:schemeClr val="dk1"/>
                </a:solidFill>
                <a:latin typeface="Roboto"/>
                <a:ea typeface="Roboto"/>
                <a:cs typeface="Roboto"/>
                <a:sym typeface="Roboto"/>
              </a:rPr>
              <a:t>Now it is the 5th most </a:t>
            </a:r>
            <a:r>
              <a:rPr lang="en" sz="1700">
                <a:solidFill>
                  <a:schemeClr val="dk1"/>
                </a:solidFill>
                <a:latin typeface="Roboto"/>
                <a:ea typeface="Roboto"/>
                <a:cs typeface="Roboto"/>
                <a:sym typeface="Roboto"/>
              </a:rPr>
              <a:t>important predictor  behind total rebound and contributes only 7% to the final decision.</a:t>
            </a:r>
            <a:endParaRPr sz="17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394" name="Google Shape;394;p49"/>
          <p:cNvPicPr preferRelativeResize="0"/>
          <p:nvPr/>
        </p:nvPicPr>
        <p:blipFill rotWithShape="1">
          <a:blip r:embed="rId3">
            <a:alphaModFix/>
          </a:blip>
          <a:srcRect b="0" l="0" r="0" t="18765"/>
          <a:stretch/>
        </p:blipFill>
        <p:spPr>
          <a:xfrm>
            <a:off x="4893250" y="150475"/>
            <a:ext cx="3496851" cy="2421276"/>
          </a:xfrm>
          <a:prstGeom prst="rect">
            <a:avLst/>
          </a:prstGeom>
          <a:noFill/>
          <a:ln>
            <a:noFill/>
          </a:ln>
        </p:spPr>
      </p:pic>
      <p:pic>
        <p:nvPicPr>
          <p:cNvPr id="395" name="Google Shape;395;p49"/>
          <p:cNvPicPr preferRelativeResize="0"/>
          <p:nvPr/>
        </p:nvPicPr>
        <p:blipFill rotWithShape="1">
          <a:blip r:embed="rId4">
            <a:alphaModFix/>
          </a:blip>
          <a:srcRect b="0" l="0" r="0" t="21060"/>
          <a:stretch/>
        </p:blipFill>
        <p:spPr>
          <a:xfrm>
            <a:off x="4893250" y="2876175"/>
            <a:ext cx="3496849" cy="2421275"/>
          </a:xfrm>
          <a:prstGeom prst="rect">
            <a:avLst/>
          </a:prstGeom>
          <a:noFill/>
          <a:ln>
            <a:noFill/>
          </a:ln>
        </p:spPr>
      </p:pic>
      <p:pic>
        <p:nvPicPr>
          <p:cNvPr id="396" name="Google Shape;396;p49"/>
          <p:cNvPicPr preferRelativeResize="0"/>
          <p:nvPr/>
        </p:nvPicPr>
        <p:blipFill rotWithShape="1">
          <a:blip r:embed="rId3">
            <a:alphaModFix/>
          </a:blip>
          <a:srcRect b="94799" l="0" r="0" t="0"/>
          <a:stretch/>
        </p:blipFill>
        <p:spPr>
          <a:xfrm>
            <a:off x="4893250" y="47350"/>
            <a:ext cx="3496851" cy="154999"/>
          </a:xfrm>
          <a:prstGeom prst="rect">
            <a:avLst/>
          </a:prstGeom>
          <a:noFill/>
          <a:ln>
            <a:noFill/>
          </a:ln>
        </p:spPr>
      </p:pic>
      <p:pic>
        <p:nvPicPr>
          <p:cNvPr id="397" name="Google Shape;397;p49"/>
          <p:cNvPicPr preferRelativeResize="0"/>
          <p:nvPr/>
        </p:nvPicPr>
        <p:blipFill rotWithShape="1">
          <a:blip r:embed="rId4">
            <a:alphaModFix/>
          </a:blip>
          <a:srcRect b="93992" l="0" r="0" t="0"/>
          <a:stretch/>
        </p:blipFill>
        <p:spPr>
          <a:xfrm>
            <a:off x="4893250" y="2746700"/>
            <a:ext cx="3496849" cy="184275"/>
          </a:xfrm>
          <a:prstGeom prst="rect">
            <a:avLst/>
          </a:prstGeom>
          <a:noFill/>
          <a:ln>
            <a:noFill/>
          </a:ln>
        </p:spPr>
      </p:pic>
      <p:pic>
        <p:nvPicPr>
          <p:cNvPr id="398" name="Google Shape;398;p49"/>
          <p:cNvPicPr preferRelativeResize="0"/>
          <p:nvPr/>
        </p:nvPicPr>
        <p:blipFill>
          <a:blip r:embed="rId5">
            <a:alphaModFix/>
          </a:blip>
          <a:stretch>
            <a:fillRect/>
          </a:stretch>
        </p:blipFill>
        <p:spPr>
          <a:xfrm>
            <a:off x="6014400" y="2746698"/>
            <a:ext cx="1855896" cy="184275"/>
          </a:xfrm>
          <a:prstGeom prst="rect">
            <a:avLst/>
          </a:prstGeom>
          <a:noFill/>
          <a:ln>
            <a:noFill/>
          </a:ln>
        </p:spPr>
      </p:pic>
      <p:pic>
        <p:nvPicPr>
          <p:cNvPr id="399" name="Google Shape;399;p49"/>
          <p:cNvPicPr preferRelativeResize="0"/>
          <p:nvPr/>
        </p:nvPicPr>
        <p:blipFill>
          <a:blip r:embed="rId6">
            <a:alphaModFix/>
          </a:blip>
          <a:stretch>
            <a:fillRect/>
          </a:stretch>
        </p:blipFill>
        <p:spPr>
          <a:xfrm rot="-3657855">
            <a:off x="8364187" y="310422"/>
            <a:ext cx="601007" cy="60100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0"/>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Goal 3: Investigate if players who get “snubbed” can be classified</a:t>
            </a:r>
            <a:endParaRPr>
              <a:solidFill>
                <a:srgbClr val="FF9900"/>
              </a:solidFill>
            </a:endParaRPr>
          </a:p>
        </p:txBody>
      </p:sp>
      <p:sp>
        <p:nvSpPr>
          <p:cNvPr id="405" name="Google Shape;405;p5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We did this by checking if players selected into All NBA teams can be classified into clusters that could </a:t>
            </a:r>
            <a:r>
              <a:rPr lang="en"/>
              <a:t>meaningfully</a:t>
            </a:r>
            <a:r>
              <a:rPr lang="en"/>
              <a:t> identified.</a:t>
            </a:r>
            <a:endParaRPr/>
          </a:p>
          <a:p>
            <a:pPr indent="0" lvl="0" marL="0" rtl="0" algn="l">
              <a:spcBef>
                <a:spcPts val="1200"/>
              </a:spcBef>
              <a:spcAft>
                <a:spcPts val="0"/>
              </a:spcAft>
              <a:buNone/>
            </a:pPr>
            <a:r>
              <a:rPr lang="en"/>
              <a:t>Since K-means clustering requires predetermining the number of clusters and we do not know what the </a:t>
            </a:r>
            <a:r>
              <a:rPr lang="en"/>
              <a:t>possible</a:t>
            </a:r>
            <a:r>
              <a:rPr lang="en"/>
              <a:t> clusters may be, we used a </a:t>
            </a:r>
            <a:r>
              <a:rPr lang="en"/>
              <a:t>hierarchical</a:t>
            </a:r>
            <a:r>
              <a:rPr lang="en"/>
              <a:t> clustering </a:t>
            </a:r>
            <a:r>
              <a:rPr lang="en"/>
              <a:t>dendrogram to spot clusters of All NBA players.</a:t>
            </a:r>
            <a:endParaRPr/>
          </a:p>
          <a:p>
            <a:pPr indent="0" lvl="0" marL="0" rtl="0" algn="l">
              <a:spcBef>
                <a:spcPts val="1200"/>
              </a:spcBef>
              <a:spcAft>
                <a:spcPts val="0"/>
              </a:spcAft>
              <a:buNone/>
            </a:pPr>
            <a:r>
              <a:rPr lang="en"/>
              <a:t>Using the variables that were found to be more significant in the previous 4 years, we constructed a clustering of the players who started more games and scored more points than the majority of the nba</a:t>
            </a:r>
            <a:endParaRPr/>
          </a:p>
          <a:p>
            <a:pPr indent="0" lvl="0" marL="0" rtl="0" algn="l">
              <a:spcBef>
                <a:spcPts val="1200"/>
              </a:spcBef>
              <a:spcAft>
                <a:spcPts val="1200"/>
              </a:spcAft>
              <a:buNone/>
            </a:pPr>
            <a:r>
              <a:rPr lang="en"/>
              <a:t> </a:t>
            </a:r>
            <a:endParaRPr/>
          </a:p>
        </p:txBody>
      </p:sp>
      <p:pic>
        <p:nvPicPr>
          <p:cNvPr id="406" name="Google Shape;406;p50"/>
          <p:cNvPicPr preferRelativeResize="0"/>
          <p:nvPr/>
        </p:nvPicPr>
        <p:blipFill>
          <a:blip r:embed="rId3">
            <a:alphaModFix/>
          </a:blip>
          <a:stretch>
            <a:fillRect/>
          </a:stretch>
        </p:blipFill>
        <p:spPr>
          <a:xfrm rot="-2529923">
            <a:off x="8317987" y="419172"/>
            <a:ext cx="601008" cy="60100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Hierarchical Clustering </a:t>
            </a:r>
            <a:r>
              <a:rPr lang="en"/>
              <a:t>Dendrogram</a:t>
            </a:r>
            <a:endParaRPr/>
          </a:p>
        </p:txBody>
      </p:sp>
      <p:sp>
        <p:nvSpPr>
          <p:cNvPr id="412" name="Google Shape;412;p5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3" name="Google Shape;413;p51"/>
          <p:cNvPicPr preferRelativeResize="0"/>
          <p:nvPr/>
        </p:nvPicPr>
        <p:blipFill>
          <a:blip r:embed="rId3">
            <a:alphaModFix/>
          </a:blip>
          <a:stretch>
            <a:fillRect/>
          </a:stretch>
        </p:blipFill>
        <p:spPr>
          <a:xfrm>
            <a:off x="387900" y="1489825"/>
            <a:ext cx="8368200" cy="3444530"/>
          </a:xfrm>
          <a:prstGeom prst="rect">
            <a:avLst/>
          </a:prstGeom>
          <a:noFill/>
          <a:ln>
            <a:noFill/>
          </a:ln>
        </p:spPr>
      </p:pic>
      <p:pic>
        <p:nvPicPr>
          <p:cNvPr id="414" name="Google Shape;414;p51"/>
          <p:cNvPicPr preferRelativeResize="0"/>
          <p:nvPr/>
        </p:nvPicPr>
        <p:blipFill>
          <a:blip r:embed="rId4">
            <a:alphaModFix/>
          </a:blip>
          <a:stretch>
            <a:fillRect/>
          </a:stretch>
        </p:blipFill>
        <p:spPr>
          <a:xfrm rot="-593368">
            <a:off x="8271787" y="596272"/>
            <a:ext cx="601007" cy="6010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What is the “All-NBA Team?”</a:t>
            </a:r>
            <a:endParaRPr>
              <a:solidFill>
                <a:srgbClr val="FF9900"/>
              </a:solidFill>
            </a:endParaRPr>
          </a:p>
        </p:txBody>
      </p:sp>
      <p:sp>
        <p:nvSpPr>
          <p:cNvPr id="95" name="Google Shape;95;p16"/>
          <p:cNvSpPr txBox="1"/>
          <p:nvPr/>
        </p:nvSpPr>
        <p:spPr>
          <a:xfrm>
            <a:off x="387900" y="1368356"/>
            <a:ext cx="83682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The All-NBA Team is a </a:t>
            </a:r>
            <a:r>
              <a:rPr b="1" lang="en" sz="1800">
                <a:solidFill>
                  <a:schemeClr val="dk1"/>
                </a:solidFill>
                <a:latin typeface="Roboto"/>
                <a:ea typeface="Roboto"/>
                <a:cs typeface="Roboto"/>
                <a:sym typeface="Roboto"/>
              </a:rPr>
              <a:t>Regular Season</a:t>
            </a:r>
            <a:r>
              <a:rPr lang="en" sz="1800">
                <a:solidFill>
                  <a:schemeClr val="dk1"/>
                </a:solidFill>
                <a:latin typeface="Roboto"/>
                <a:ea typeface="Roboto"/>
                <a:cs typeface="Roboto"/>
                <a:sym typeface="Roboto"/>
              </a:rPr>
              <a:t> award, so we will only be focusing on player performance from those games, and ignoring the playoffs.</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96" name="Google Shape;96;p16"/>
          <p:cNvPicPr preferRelativeResize="0"/>
          <p:nvPr/>
        </p:nvPicPr>
        <p:blipFill>
          <a:blip r:embed="rId3">
            <a:alphaModFix/>
          </a:blip>
          <a:stretch>
            <a:fillRect/>
          </a:stretch>
        </p:blipFill>
        <p:spPr>
          <a:xfrm>
            <a:off x="603250" y="2340950"/>
            <a:ext cx="2958548" cy="2486250"/>
          </a:xfrm>
          <a:prstGeom prst="rect">
            <a:avLst/>
          </a:prstGeom>
          <a:noFill/>
          <a:ln>
            <a:noFill/>
          </a:ln>
        </p:spPr>
      </p:pic>
      <p:pic>
        <p:nvPicPr>
          <p:cNvPr id="97" name="Google Shape;97;p16"/>
          <p:cNvPicPr preferRelativeResize="0"/>
          <p:nvPr/>
        </p:nvPicPr>
        <p:blipFill>
          <a:blip r:embed="rId4">
            <a:alphaModFix/>
          </a:blip>
          <a:stretch>
            <a:fillRect/>
          </a:stretch>
        </p:blipFill>
        <p:spPr>
          <a:xfrm>
            <a:off x="4137826" y="2411451"/>
            <a:ext cx="4544051" cy="2345250"/>
          </a:xfrm>
          <a:prstGeom prst="rect">
            <a:avLst/>
          </a:prstGeom>
          <a:noFill/>
          <a:ln>
            <a:noFill/>
          </a:ln>
        </p:spPr>
      </p:pic>
      <p:sp>
        <p:nvSpPr>
          <p:cNvPr id="98" name="Google Shape;98;p16"/>
          <p:cNvSpPr/>
          <p:nvPr/>
        </p:nvSpPr>
        <p:spPr>
          <a:xfrm>
            <a:off x="4207400" y="2440675"/>
            <a:ext cx="4218300" cy="2206800"/>
          </a:xfrm>
          <a:prstGeom prst="mathMultiply">
            <a:avLst>
              <a:gd fmla="val 23520" name="adj1"/>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9" name="Google Shape;99;p16"/>
          <p:cNvSpPr txBox="1"/>
          <p:nvPr/>
        </p:nvSpPr>
        <p:spPr>
          <a:xfrm>
            <a:off x="5792350" y="4866900"/>
            <a:ext cx="3157500" cy="195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Roboto"/>
                <a:ea typeface="Roboto"/>
                <a:cs typeface="Roboto"/>
                <a:sym typeface="Roboto"/>
              </a:rPr>
              <a:t>Image Sources: ESPN.com, NBA.com</a:t>
            </a:r>
            <a:endParaRPr>
              <a:solidFill>
                <a:schemeClr val="dk1"/>
              </a:solidFill>
              <a:latin typeface="Roboto"/>
              <a:ea typeface="Roboto"/>
              <a:cs typeface="Roboto"/>
              <a:sym typeface="Roboto"/>
            </a:endParaRPr>
          </a:p>
        </p:txBody>
      </p:sp>
      <p:pic>
        <p:nvPicPr>
          <p:cNvPr id="100" name="Google Shape;100;p16"/>
          <p:cNvPicPr preferRelativeResize="0"/>
          <p:nvPr/>
        </p:nvPicPr>
        <p:blipFill>
          <a:blip r:embed="rId5">
            <a:alphaModFix/>
          </a:blip>
          <a:stretch>
            <a:fillRect/>
          </a:stretch>
        </p:blipFill>
        <p:spPr>
          <a:xfrm rot="5844539">
            <a:off x="8348838" y="267299"/>
            <a:ext cx="601007" cy="60100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420" name="Google Shape;420;p52"/>
          <p:cNvPicPr preferRelativeResize="0"/>
          <p:nvPr/>
        </p:nvPicPr>
        <p:blipFill>
          <a:blip r:embed="rId3">
            <a:alphaModFix/>
          </a:blip>
          <a:stretch>
            <a:fillRect/>
          </a:stretch>
        </p:blipFill>
        <p:spPr>
          <a:xfrm>
            <a:off x="0" y="-2"/>
            <a:ext cx="9144003" cy="1580555"/>
          </a:xfrm>
          <a:prstGeom prst="rect">
            <a:avLst/>
          </a:prstGeom>
          <a:noFill/>
          <a:ln>
            <a:noFill/>
          </a:ln>
        </p:spPr>
      </p:pic>
      <p:sp>
        <p:nvSpPr>
          <p:cNvPr id="421" name="Google Shape;421;p52"/>
          <p:cNvSpPr/>
          <p:nvPr/>
        </p:nvSpPr>
        <p:spPr>
          <a:xfrm>
            <a:off x="1098250" y="470675"/>
            <a:ext cx="2722200" cy="1110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p:txBody>
      </p:sp>
      <p:sp>
        <p:nvSpPr>
          <p:cNvPr id="422" name="Google Shape;422;p52"/>
          <p:cNvSpPr txBox="1"/>
          <p:nvPr/>
        </p:nvSpPr>
        <p:spPr>
          <a:xfrm>
            <a:off x="84225" y="1713075"/>
            <a:ext cx="2186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Power </a:t>
            </a:r>
            <a:r>
              <a:rPr lang="en" sz="1800">
                <a:solidFill>
                  <a:schemeClr val="dk1"/>
                </a:solidFill>
                <a:latin typeface="Roboto"/>
                <a:ea typeface="Roboto"/>
                <a:cs typeface="Roboto"/>
                <a:sym typeface="Roboto"/>
              </a:rPr>
              <a:t>Forward</a:t>
            </a:r>
            <a:r>
              <a:rPr lang="en" sz="1800">
                <a:solidFill>
                  <a:schemeClr val="dk1"/>
                </a:solidFill>
                <a:latin typeface="Roboto"/>
                <a:ea typeface="Roboto"/>
                <a:cs typeface="Roboto"/>
                <a:sym typeface="Roboto"/>
              </a:rPr>
              <a:t> and Center sub-cluster</a:t>
            </a:r>
            <a:endParaRPr sz="1800">
              <a:solidFill>
                <a:schemeClr val="dk1"/>
              </a:solidFill>
              <a:latin typeface="Roboto"/>
              <a:ea typeface="Roboto"/>
              <a:cs typeface="Roboto"/>
              <a:sym typeface="Roboto"/>
            </a:endParaRPr>
          </a:p>
        </p:txBody>
      </p:sp>
      <p:sp>
        <p:nvSpPr>
          <p:cNvPr id="423" name="Google Shape;423;p52"/>
          <p:cNvSpPr txBox="1"/>
          <p:nvPr/>
        </p:nvSpPr>
        <p:spPr>
          <a:xfrm>
            <a:off x="6144750" y="4504700"/>
            <a:ext cx="285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Point Guard and Shooting sub-cluster</a:t>
            </a:r>
            <a:endParaRPr sz="1800">
              <a:solidFill>
                <a:schemeClr val="dk1"/>
              </a:solidFill>
              <a:latin typeface="Roboto"/>
              <a:ea typeface="Roboto"/>
              <a:cs typeface="Roboto"/>
              <a:sym typeface="Roboto"/>
            </a:endParaRPr>
          </a:p>
        </p:txBody>
      </p:sp>
      <p:pic>
        <p:nvPicPr>
          <p:cNvPr id="424" name="Google Shape;424;p52"/>
          <p:cNvPicPr preferRelativeResize="0"/>
          <p:nvPr/>
        </p:nvPicPr>
        <p:blipFill>
          <a:blip r:embed="rId4">
            <a:alphaModFix/>
          </a:blip>
          <a:stretch>
            <a:fillRect/>
          </a:stretch>
        </p:blipFill>
        <p:spPr>
          <a:xfrm>
            <a:off x="0" y="3430850"/>
            <a:ext cx="3044700" cy="1712650"/>
          </a:xfrm>
          <a:prstGeom prst="rect">
            <a:avLst/>
          </a:prstGeom>
          <a:noFill/>
          <a:ln>
            <a:noFill/>
          </a:ln>
        </p:spPr>
      </p:pic>
      <p:sp>
        <p:nvSpPr>
          <p:cNvPr id="425" name="Google Shape;425;p52"/>
          <p:cNvSpPr/>
          <p:nvPr/>
        </p:nvSpPr>
        <p:spPr>
          <a:xfrm>
            <a:off x="3044700" y="2175075"/>
            <a:ext cx="2645700" cy="2018100"/>
          </a:xfrm>
          <a:prstGeom prst="wedgeRectCallout">
            <a:avLst>
              <a:gd fmla="val -47556" name="adj1"/>
              <a:gd fmla="val -86766"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426" name="Google Shape;426;p52"/>
          <p:cNvPicPr preferRelativeResize="0"/>
          <p:nvPr/>
        </p:nvPicPr>
        <p:blipFill>
          <a:blip r:embed="rId5">
            <a:alphaModFix/>
          </a:blip>
          <a:stretch>
            <a:fillRect/>
          </a:stretch>
        </p:blipFill>
        <p:spPr>
          <a:xfrm>
            <a:off x="3044700" y="2043025"/>
            <a:ext cx="2950649" cy="2997330"/>
          </a:xfrm>
          <a:prstGeom prst="rect">
            <a:avLst/>
          </a:prstGeom>
          <a:noFill/>
          <a:ln cap="flat" cmpd="sng" w="9525">
            <a:solidFill>
              <a:srgbClr val="0D0D0D"/>
            </a:solidFill>
            <a:prstDash val="solid"/>
            <a:round/>
            <a:headEnd len="sm" w="sm" type="none"/>
            <a:tailEnd len="sm" w="sm" type="none"/>
          </a:ln>
        </p:spPr>
      </p:pic>
      <p:sp>
        <p:nvSpPr>
          <p:cNvPr id="427" name="Google Shape;427;p52"/>
          <p:cNvSpPr/>
          <p:nvPr/>
        </p:nvSpPr>
        <p:spPr>
          <a:xfrm>
            <a:off x="3051199" y="2175068"/>
            <a:ext cx="1197300" cy="29268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28" name="Google Shape;428;p52"/>
          <p:cNvSpPr/>
          <p:nvPr/>
        </p:nvSpPr>
        <p:spPr>
          <a:xfrm>
            <a:off x="4248299" y="2175068"/>
            <a:ext cx="1740600" cy="29268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429" name="Google Shape;429;p52"/>
          <p:cNvPicPr preferRelativeResize="0"/>
          <p:nvPr/>
        </p:nvPicPr>
        <p:blipFill>
          <a:blip r:embed="rId6">
            <a:alphaModFix/>
          </a:blip>
          <a:stretch>
            <a:fillRect/>
          </a:stretch>
        </p:blipFill>
        <p:spPr>
          <a:xfrm>
            <a:off x="5995350" y="1580543"/>
            <a:ext cx="3155100" cy="1774757"/>
          </a:xfrm>
          <a:prstGeom prst="rect">
            <a:avLst/>
          </a:prstGeom>
          <a:noFill/>
          <a:ln>
            <a:noFill/>
          </a:ln>
        </p:spPr>
      </p:pic>
      <p:sp>
        <p:nvSpPr>
          <p:cNvPr id="430" name="Google Shape;430;p52"/>
          <p:cNvSpPr txBox="1"/>
          <p:nvPr/>
        </p:nvSpPr>
        <p:spPr>
          <a:xfrm>
            <a:off x="2752125" y="73075"/>
            <a:ext cx="285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Offensive Cluster</a:t>
            </a:r>
            <a:endParaRPr sz="1800">
              <a:solidFill>
                <a:schemeClr val="lt1"/>
              </a:solidFill>
              <a:latin typeface="Roboto"/>
              <a:ea typeface="Roboto"/>
              <a:cs typeface="Roboto"/>
              <a:sym typeface="Roboto"/>
            </a:endParaRPr>
          </a:p>
        </p:txBody>
      </p:sp>
      <p:sp>
        <p:nvSpPr>
          <p:cNvPr id="431" name="Google Shape;431;p52"/>
          <p:cNvSpPr txBox="1"/>
          <p:nvPr/>
        </p:nvSpPr>
        <p:spPr>
          <a:xfrm>
            <a:off x="4350550" y="2238875"/>
            <a:ext cx="244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432" name="Google Shape;432;p52"/>
          <p:cNvPicPr preferRelativeResize="0"/>
          <p:nvPr/>
        </p:nvPicPr>
        <p:blipFill>
          <a:blip r:embed="rId7">
            <a:alphaModFix/>
          </a:blip>
          <a:stretch>
            <a:fillRect/>
          </a:stretch>
        </p:blipFill>
        <p:spPr>
          <a:xfrm rot="990914">
            <a:off x="8327012" y="372972"/>
            <a:ext cx="601007" cy="60100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438" name="Google Shape;438;p53"/>
          <p:cNvPicPr preferRelativeResize="0"/>
          <p:nvPr/>
        </p:nvPicPr>
        <p:blipFill>
          <a:blip r:embed="rId3">
            <a:alphaModFix/>
          </a:blip>
          <a:stretch>
            <a:fillRect/>
          </a:stretch>
        </p:blipFill>
        <p:spPr>
          <a:xfrm>
            <a:off x="0" y="-2"/>
            <a:ext cx="9144003" cy="1580555"/>
          </a:xfrm>
          <a:prstGeom prst="rect">
            <a:avLst/>
          </a:prstGeom>
          <a:noFill/>
          <a:ln>
            <a:noFill/>
          </a:ln>
        </p:spPr>
      </p:pic>
      <p:sp>
        <p:nvSpPr>
          <p:cNvPr id="439" name="Google Shape;439;p53"/>
          <p:cNvSpPr/>
          <p:nvPr/>
        </p:nvSpPr>
        <p:spPr>
          <a:xfrm>
            <a:off x="1566700" y="2127325"/>
            <a:ext cx="5841600" cy="2070600"/>
          </a:xfrm>
          <a:prstGeom prst="wedgeRectCallout">
            <a:avLst>
              <a:gd fmla="val 35620" name="adj1"/>
              <a:gd fmla="val -86389"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40" name="Google Shape;440;p53"/>
          <p:cNvSpPr/>
          <p:nvPr/>
        </p:nvSpPr>
        <p:spPr>
          <a:xfrm>
            <a:off x="3820625" y="357025"/>
            <a:ext cx="5323500" cy="121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p:txBody>
      </p:sp>
      <p:sp>
        <p:nvSpPr>
          <p:cNvPr id="441" name="Google Shape;441;p53"/>
          <p:cNvSpPr txBox="1"/>
          <p:nvPr/>
        </p:nvSpPr>
        <p:spPr>
          <a:xfrm>
            <a:off x="4829875" y="19850"/>
            <a:ext cx="285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Miscellaneous Cluster</a:t>
            </a:r>
            <a:r>
              <a:rPr lang="en" sz="1800">
                <a:solidFill>
                  <a:schemeClr val="lt1"/>
                </a:solidFill>
                <a:latin typeface="Roboto"/>
                <a:ea typeface="Roboto"/>
                <a:cs typeface="Roboto"/>
                <a:sym typeface="Roboto"/>
              </a:rPr>
              <a:t> </a:t>
            </a:r>
            <a:endParaRPr sz="1800">
              <a:solidFill>
                <a:schemeClr val="lt1"/>
              </a:solidFill>
              <a:latin typeface="Roboto"/>
              <a:ea typeface="Roboto"/>
              <a:cs typeface="Roboto"/>
              <a:sym typeface="Roboto"/>
            </a:endParaRPr>
          </a:p>
        </p:txBody>
      </p:sp>
      <p:pic>
        <p:nvPicPr>
          <p:cNvPr id="442" name="Google Shape;442;p53"/>
          <p:cNvPicPr preferRelativeResize="0"/>
          <p:nvPr/>
        </p:nvPicPr>
        <p:blipFill rotWithShape="1">
          <a:blip r:embed="rId4">
            <a:alphaModFix/>
          </a:blip>
          <a:srcRect b="0" l="0" r="734" t="0"/>
          <a:stretch/>
        </p:blipFill>
        <p:spPr>
          <a:xfrm>
            <a:off x="1418300" y="1827125"/>
            <a:ext cx="6064502" cy="2863788"/>
          </a:xfrm>
          <a:prstGeom prst="rect">
            <a:avLst/>
          </a:prstGeom>
          <a:noFill/>
          <a:ln>
            <a:noFill/>
          </a:ln>
        </p:spPr>
      </p:pic>
      <p:sp>
        <p:nvSpPr>
          <p:cNvPr id="443" name="Google Shape;443;p53"/>
          <p:cNvSpPr/>
          <p:nvPr/>
        </p:nvSpPr>
        <p:spPr>
          <a:xfrm>
            <a:off x="5156225" y="2310975"/>
            <a:ext cx="2326500" cy="23799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444" name="Google Shape;444;p53"/>
          <p:cNvPicPr preferRelativeResize="0"/>
          <p:nvPr/>
        </p:nvPicPr>
        <p:blipFill>
          <a:blip r:embed="rId5">
            <a:alphaModFix/>
          </a:blip>
          <a:stretch>
            <a:fillRect/>
          </a:stretch>
        </p:blipFill>
        <p:spPr>
          <a:xfrm>
            <a:off x="7487542" y="1580549"/>
            <a:ext cx="1656458" cy="2070600"/>
          </a:xfrm>
          <a:prstGeom prst="rect">
            <a:avLst/>
          </a:prstGeom>
          <a:noFill/>
          <a:ln>
            <a:noFill/>
          </a:ln>
        </p:spPr>
      </p:pic>
      <p:sp>
        <p:nvSpPr>
          <p:cNvPr id="445" name="Google Shape;445;p53"/>
          <p:cNvSpPr txBox="1"/>
          <p:nvPr/>
        </p:nvSpPr>
        <p:spPr>
          <a:xfrm>
            <a:off x="7487550" y="3663575"/>
            <a:ext cx="1612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Point </a:t>
            </a:r>
            <a:r>
              <a:rPr lang="en" sz="1800">
                <a:solidFill>
                  <a:schemeClr val="dk1"/>
                </a:solidFill>
                <a:latin typeface="Roboto"/>
                <a:ea typeface="Roboto"/>
                <a:cs typeface="Roboto"/>
                <a:sym typeface="Roboto"/>
              </a:rPr>
              <a:t>Guard</a:t>
            </a:r>
            <a:r>
              <a:rPr lang="en" sz="1800">
                <a:solidFill>
                  <a:schemeClr val="dk1"/>
                </a:solidFill>
                <a:latin typeface="Roboto"/>
                <a:ea typeface="Roboto"/>
                <a:cs typeface="Roboto"/>
                <a:sym typeface="Roboto"/>
              </a:rPr>
              <a:t> and Shooting </a:t>
            </a:r>
            <a:r>
              <a:rPr lang="en" sz="1800">
                <a:solidFill>
                  <a:schemeClr val="dk1"/>
                </a:solidFill>
                <a:latin typeface="Roboto"/>
                <a:ea typeface="Roboto"/>
                <a:cs typeface="Roboto"/>
                <a:sym typeface="Roboto"/>
              </a:rPr>
              <a:t>Guard</a:t>
            </a:r>
            <a:r>
              <a:rPr lang="en" sz="1800">
                <a:solidFill>
                  <a:schemeClr val="dk1"/>
                </a:solidFill>
                <a:latin typeface="Roboto"/>
                <a:ea typeface="Roboto"/>
                <a:cs typeface="Roboto"/>
                <a:sym typeface="Roboto"/>
              </a:rPr>
              <a:t> Sub-Cluster</a:t>
            </a:r>
            <a:endParaRPr sz="1800">
              <a:solidFill>
                <a:schemeClr val="dk1"/>
              </a:solidFill>
              <a:latin typeface="Roboto"/>
              <a:ea typeface="Roboto"/>
              <a:cs typeface="Roboto"/>
              <a:sym typeface="Roboto"/>
            </a:endParaRPr>
          </a:p>
        </p:txBody>
      </p:sp>
      <p:sp>
        <p:nvSpPr>
          <p:cNvPr id="446" name="Google Shape;446;p53"/>
          <p:cNvSpPr/>
          <p:nvPr/>
        </p:nvSpPr>
        <p:spPr>
          <a:xfrm>
            <a:off x="1418300" y="2310975"/>
            <a:ext cx="3738000" cy="23799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47" name="Google Shape;447;p53"/>
          <p:cNvSpPr txBox="1"/>
          <p:nvPr/>
        </p:nvSpPr>
        <p:spPr>
          <a:xfrm>
            <a:off x="0" y="3044550"/>
            <a:ext cx="1418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Remaining Players Sub-Cluster</a:t>
            </a:r>
            <a:endParaRPr sz="1800">
              <a:solidFill>
                <a:schemeClr val="dk1"/>
              </a:solidFill>
              <a:latin typeface="Roboto"/>
              <a:ea typeface="Roboto"/>
              <a:cs typeface="Roboto"/>
              <a:sym typeface="Roboto"/>
            </a:endParaRPr>
          </a:p>
        </p:txBody>
      </p:sp>
      <p:pic>
        <p:nvPicPr>
          <p:cNvPr id="448" name="Google Shape;448;p53"/>
          <p:cNvPicPr preferRelativeResize="0"/>
          <p:nvPr/>
        </p:nvPicPr>
        <p:blipFill>
          <a:blip r:embed="rId6">
            <a:alphaModFix/>
          </a:blip>
          <a:stretch>
            <a:fillRect/>
          </a:stretch>
        </p:blipFill>
        <p:spPr>
          <a:xfrm rot="2540188">
            <a:off x="8374737" y="143872"/>
            <a:ext cx="601007" cy="60100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454" name="Google Shape;454;p54"/>
          <p:cNvPicPr preferRelativeResize="0"/>
          <p:nvPr/>
        </p:nvPicPr>
        <p:blipFill>
          <a:blip r:embed="rId3">
            <a:alphaModFix/>
          </a:blip>
          <a:stretch>
            <a:fillRect/>
          </a:stretch>
        </p:blipFill>
        <p:spPr>
          <a:xfrm>
            <a:off x="0" y="-2"/>
            <a:ext cx="9144003" cy="1580555"/>
          </a:xfrm>
          <a:prstGeom prst="rect">
            <a:avLst/>
          </a:prstGeom>
          <a:noFill/>
          <a:ln>
            <a:noFill/>
          </a:ln>
        </p:spPr>
      </p:pic>
      <p:sp>
        <p:nvSpPr>
          <p:cNvPr id="455" name="Google Shape;455;p54"/>
          <p:cNvSpPr/>
          <p:nvPr/>
        </p:nvSpPr>
        <p:spPr>
          <a:xfrm>
            <a:off x="2494275" y="1953750"/>
            <a:ext cx="924900" cy="2244300"/>
          </a:xfrm>
          <a:prstGeom prst="wedgeRectCallout">
            <a:avLst>
              <a:gd fmla="val -250519" name="adj1"/>
              <a:gd fmla="val -70327"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56" name="Google Shape;456;p54"/>
          <p:cNvSpPr txBox="1"/>
          <p:nvPr/>
        </p:nvSpPr>
        <p:spPr>
          <a:xfrm>
            <a:off x="3507450" y="1766650"/>
            <a:ext cx="285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Defensive Power </a:t>
            </a:r>
            <a:r>
              <a:rPr lang="en" sz="1800">
                <a:solidFill>
                  <a:schemeClr val="dk1"/>
                </a:solidFill>
                <a:latin typeface="Roboto"/>
                <a:ea typeface="Roboto"/>
                <a:cs typeface="Roboto"/>
                <a:sym typeface="Roboto"/>
              </a:rPr>
              <a:t>Forward</a:t>
            </a:r>
            <a:r>
              <a:rPr lang="en" sz="1800">
                <a:solidFill>
                  <a:schemeClr val="dk1"/>
                </a:solidFill>
                <a:latin typeface="Roboto"/>
                <a:ea typeface="Roboto"/>
                <a:cs typeface="Roboto"/>
                <a:sym typeface="Roboto"/>
              </a:rPr>
              <a:t> and Center</a:t>
            </a:r>
            <a:r>
              <a:rPr lang="en" sz="1800">
                <a:solidFill>
                  <a:schemeClr val="dk1"/>
                </a:solidFill>
                <a:latin typeface="Roboto"/>
                <a:ea typeface="Roboto"/>
                <a:cs typeface="Roboto"/>
                <a:sym typeface="Roboto"/>
              </a:rPr>
              <a:t> Cluster  </a:t>
            </a:r>
            <a:endParaRPr sz="1800">
              <a:solidFill>
                <a:schemeClr val="dk1"/>
              </a:solidFill>
              <a:latin typeface="Roboto"/>
              <a:ea typeface="Roboto"/>
              <a:cs typeface="Roboto"/>
              <a:sym typeface="Roboto"/>
            </a:endParaRPr>
          </a:p>
        </p:txBody>
      </p:sp>
      <p:sp>
        <p:nvSpPr>
          <p:cNvPr id="457" name="Google Shape;457;p54"/>
          <p:cNvSpPr/>
          <p:nvPr/>
        </p:nvSpPr>
        <p:spPr>
          <a:xfrm>
            <a:off x="151125" y="458025"/>
            <a:ext cx="924900" cy="1110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p:txBody>
      </p:sp>
      <p:pic>
        <p:nvPicPr>
          <p:cNvPr id="458" name="Google Shape;458;p54"/>
          <p:cNvPicPr preferRelativeResize="0"/>
          <p:nvPr/>
        </p:nvPicPr>
        <p:blipFill>
          <a:blip r:embed="rId4">
            <a:alphaModFix/>
          </a:blip>
          <a:stretch>
            <a:fillRect/>
          </a:stretch>
        </p:blipFill>
        <p:spPr>
          <a:xfrm>
            <a:off x="2236427" y="1766650"/>
            <a:ext cx="1271025" cy="3376850"/>
          </a:xfrm>
          <a:prstGeom prst="rect">
            <a:avLst/>
          </a:prstGeom>
          <a:noFill/>
          <a:ln>
            <a:noFill/>
          </a:ln>
        </p:spPr>
      </p:pic>
      <p:pic>
        <p:nvPicPr>
          <p:cNvPr id="459" name="Google Shape;459;p54"/>
          <p:cNvPicPr preferRelativeResize="0"/>
          <p:nvPr/>
        </p:nvPicPr>
        <p:blipFill>
          <a:blip r:embed="rId5">
            <a:alphaModFix/>
          </a:blip>
          <a:stretch>
            <a:fillRect/>
          </a:stretch>
        </p:blipFill>
        <p:spPr>
          <a:xfrm>
            <a:off x="6293640" y="1580549"/>
            <a:ext cx="2850360" cy="3562950"/>
          </a:xfrm>
          <a:prstGeom prst="rect">
            <a:avLst/>
          </a:prstGeom>
          <a:noFill/>
          <a:ln>
            <a:noFill/>
          </a:ln>
        </p:spPr>
      </p:pic>
      <p:pic>
        <p:nvPicPr>
          <p:cNvPr id="460" name="Google Shape;460;p54"/>
          <p:cNvPicPr preferRelativeResize="0"/>
          <p:nvPr/>
        </p:nvPicPr>
        <p:blipFill>
          <a:blip r:embed="rId6">
            <a:alphaModFix/>
          </a:blip>
          <a:stretch>
            <a:fillRect/>
          </a:stretch>
        </p:blipFill>
        <p:spPr>
          <a:xfrm rot="3519198">
            <a:off x="8430537" y="36097"/>
            <a:ext cx="601007" cy="60100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466" name="Google Shape;466;p5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7" name="Google Shape;467;p55"/>
          <p:cNvPicPr preferRelativeResize="0"/>
          <p:nvPr/>
        </p:nvPicPr>
        <p:blipFill>
          <a:blip r:embed="rId3">
            <a:alphaModFix/>
          </a:blip>
          <a:stretch>
            <a:fillRect/>
          </a:stretch>
        </p:blipFill>
        <p:spPr>
          <a:xfrm>
            <a:off x="0" y="11"/>
            <a:ext cx="9144003" cy="3933528"/>
          </a:xfrm>
          <a:prstGeom prst="rect">
            <a:avLst/>
          </a:prstGeom>
          <a:noFill/>
          <a:ln>
            <a:noFill/>
          </a:ln>
        </p:spPr>
      </p:pic>
      <p:sp>
        <p:nvSpPr>
          <p:cNvPr id="468" name="Google Shape;468;p55"/>
          <p:cNvSpPr/>
          <p:nvPr/>
        </p:nvSpPr>
        <p:spPr>
          <a:xfrm>
            <a:off x="228975" y="1280575"/>
            <a:ext cx="2484900" cy="24891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69" name="Google Shape;469;p55"/>
          <p:cNvSpPr txBox="1"/>
          <p:nvPr/>
        </p:nvSpPr>
        <p:spPr>
          <a:xfrm>
            <a:off x="349750" y="3030750"/>
            <a:ext cx="2177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Players most likely to get snubbed</a:t>
            </a:r>
            <a:endParaRPr sz="1800">
              <a:solidFill>
                <a:schemeClr val="lt1"/>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Discussion: Strengths and Limitations</a:t>
            </a:r>
            <a:endParaRPr>
              <a:solidFill>
                <a:srgbClr val="FF9900"/>
              </a:solidFill>
            </a:endParaRPr>
          </a:p>
        </p:txBody>
      </p:sp>
      <p:sp>
        <p:nvSpPr>
          <p:cNvPr id="475" name="Google Shape;475;p56"/>
          <p:cNvSpPr txBox="1"/>
          <p:nvPr/>
        </p:nvSpPr>
        <p:spPr>
          <a:xfrm>
            <a:off x="184775" y="1266900"/>
            <a:ext cx="2739000" cy="3366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900" u="sng">
                <a:solidFill>
                  <a:schemeClr val="dk1"/>
                </a:solidFill>
                <a:latin typeface="Roboto"/>
                <a:ea typeface="Roboto"/>
                <a:cs typeface="Roboto"/>
                <a:sym typeface="Roboto"/>
              </a:rPr>
              <a:t>Logistic Regression:</a:t>
            </a:r>
            <a:endParaRPr sz="1900" u="sng">
              <a:solidFill>
                <a:schemeClr val="dk1"/>
              </a:solidFill>
              <a:latin typeface="Roboto"/>
              <a:ea typeface="Roboto"/>
              <a:cs typeface="Roboto"/>
              <a:sym typeface="Roboto"/>
            </a:endParaRPr>
          </a:p>
          <a:p>
            <a:pPr indent="-342900" lvl="0" marL="457200" rtl="0" algn="l">
              <a:lnSpc>
                <a:spcPct val="150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Strengths: simple model</a:t>
            </a:r>
            <a:endParaRPr sz="1800">
              <a:solidFill>
                <a:schemeClr val="dk1"/>
              </a:solidFill>
              <a:latin typeface="Roboto"/>
              <a:ea typeface="Roboto"/>
              <a:cs typeface="Roboto"/>
              <a:sym typeface="Roboto"/>
            </a:endParaRPr>
          </a:p>
          <a:p>
            <a:pPr indent="-342900" lvl="0" marL="457200" rtl="0" algn="l">
              <a:lnSpc>
                <a:spcPct val="150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Limitations: may not be able to predict complex relationships between variables</a:t>
            </a:r>
            <a:endParaRPr sz="1800">
              <a:solidFill>
                <a:schemeClr val="dk1"/>
              </a:solidFill>
              <a:latin typeface="Roboto"/>
              <a:ea typeface="Roboto"/>
              <a:cs typeface="Roboto"/>
              <a:sym typeface="Roboto"/>
            </a:endParaRPr>
          </a:p>
        </p:txBody>
      </p:sp>
      <p:sp>
        <p:nvSpPr>
          <p:cNvPr id="476" name="Google Shape;476;p56"/>
          <p:cNvSpPr txBox="1"/>
          <p:nvPr/>
        </p:nvSpPr>
        <p:spPr>
          <a:xfrm>
            <a:off x="3202500" y="1266900"/>
            <a:ext cx="2739000" cy="3366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900" u="sng">
                <a:solidFill>
                  <a:schemeClr val="dk1"/>
                </a:solidFill>
                <a:latin typeface="Roboto"/>
                <a:ea typeface="Roboto"/>
                <a:cs typeface="Roboto"/>
                <a:sym typeface="Roboto"/>
              </a:rPr>
              <a:t>Random Forests:</a:t>
            </a:r>
            <a:endParaRPr sz="1900" u="sng">
              <a:solidFill>
                <a:schemeClr val="dk1"/>
              </a:solidFill>
              <a:latin typeface="Roboto"/>
              <a:ea typeface="Roboto"/>
              <a:cs typeface="Roboto"/>
              <a:sym typeface="Roboto"/>
            </a:endParaRPr>
          </a:p>
          <a:p>
            <a:pPr indent="-342900" lvl="0" marL="457200" rtl="0" algn="l">
              <a:lnSpc>
                <a:spcPct val="150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Strengths: great at finding complex relationships</a:t>
            </a:r>
            <a:endParaRPr sz="1800">
              <a:solidFill>
                <a:schemeClr val="dk1"/>
              </a:solidFill>
              <a:latin typeface="Roboto"/>
              <a:ea typeface="Roboto"/>
              <a:cs typeface="Roboto"/>
              <a:sym typeface="Roboto"/>
            </a:endParaRPr>
          </a:p>
          <a:p>
            <a:pPr indent="-342900" lvl="0" marL="457200" rtl="0" algn="l">
              <a:lnSpc>
                <a:spcPct val="150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Limitations: complex</a:t>
            </a:r>
            <a:r>
              <a:rPr lang="en" sz="1800">
                <a:solidFill>
                  <a:schemeClr val="dk1"/>
                </a:solidFill>
                <a:latin typeface="Roboto"/>
                <a:ea typeface="Roboto"/>
                <a:cs typeface="Roboto"/>
                <a:sym typeface="Roboto"/>
              </a:rPr>
              <a:t>ity</a:t>
            </a:r>
            <a:r>
              <a:rPr lang="en" sz="1800">
                <a:solidFill>
                  <a:schemeClr val="dk1"/>
                </a:solidFill>
                <a:latin typeface="Roboto"/>
                <a:ea typeface="Roboto"/>
                <a:cs typeface="Roboto"/>
                <a:sym typeface="Roboto"/>
              </a:rPr>
              <a:t> may harm interpretability. </a:t>
            </a:r>
            <a:endParaRPr sz="1800">
              <a:solidFill>
                <a:schemeClr val="dk1"/>
              </a:solidFill>
              <a:latin typeface="Roboto"/>
              <a:ea typeface="Roboto"/>
              <a:cs typeface="Roboto"/>
              <a:sym typeface="Roboto"/>
            </a:endParaRPr>
          </a:p>
        </p:txBody>
      </p:sp>
      <p:sp>
        <p:nvSpPr>
          <p:cNvPr id="477" name="Google Shape;477;p56"/>
          <p:cNvSpPr txBox="1"/>
          <p:nvPr/>
        </p:nvSpPr>
        <p:spPr>
          <a:xfrm>
            <a:off x="6220225" y="1266900"/>
            <a:ext cx="2739000" cy="3366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900" u="sng">
                <a:solidFill>
                  <a:schemeClr val="dk1"/>
                </a:solidFill>
                <a:latin typeface="Roboto"/>
                <a:ea typeface="Roboto"/>
                <a:cs typeface="Roboto"/>
                <a:sym typeface="Roboto"/>
              </a:rPr>
              <a:t>Hierarchical Clustering:</a:t>
            </a:r>
            <a:endParaRPr sz="1900" u="sng">
              <a:solidFill>
                <a:schemeClr val="dk1"/>
              </a:solidFill>
              <a:latin typeface="Roboto"/>
              <a:ea typeface="Roboto"/>
              <a:cs typeface="Roboto"/>
              <a:sym typeface="Roboto"/>
            </a:endParaRPr>
          </a:p>
          <a:p>
            <a:pPr indent="-342900" lvl="0" marL="457200" rtl="0" algn="l">
              <a:lnSpc>
                <a:spcPct val="150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Strengths: very easy to visualize in a </a:t>
            </a:r>
            <a:r>
              <a:rPr lang="en" sz="1800">
                <a:solidFill>
                  <a:schemeClr val="dk1"/>
                </a:solidFill>
                <a:latin typeface="Roboto"/>
                <a:ea typeface="Roboto"/>
                <a:cs typeface="Roboto"/>
                <a:sym typeface="Roboto"/>
              </a:rPr>
              <a:t>dendrogram and does not require cluster</a:t>
            </a:r>
            <a:r>
              <a:rPr lang="en" sz="1800">
                <a:solidFill>
                  <a:schemeClr val="dk1"/>
                </a:solidFill>
                <a:latin typeface="Roboto"/>
                <a:ea typeface="Roboto"/>
                <a:cs typeface="Roboto"/>
                <a:sym typeface="Roboto"/>
              </a:rPr>
              <a:t> </a:t>
            </a:r>
            <a:r>
              <a:rPr lang="en" sz="1800">
                <a:solidFill>
                  <a:schemeClr val="dk1"/>
                </a:solidFill>
                <a:latin typeface="Roboto"/>
                <a:ea typeface="Roboto"/>
                <a:cs typeface="Roboto"/>
                <a:sym typeface="Roboto"/>
              </a:rPr>
              <a:t> </a:t>
            </a:r>
            <a:endParaRPr sz="1800">
              <a:solidFill>
                <a:schemeClr val="dk1"/>
              </a:solidFill>
              <a:latin typeface="Roboto"/>
              <a:ea typeface="Roboto"/>
              <a:cs typeface="Roboto"/>
              <a:sym typeface="Roboto"/>
            </a:endParaRPr>
          </a:p>
          <a:p>
            <a:pPr indent="-342900" lvl="0" marL="457200" rtl="0" algn="l">
              <a:lnSpc>
                <a:spcPct val="150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Limitations: sensitive to outliers and noise</a:t>
            </a:r>
            <a:endParaRPr sz="1800">
              <a:solidFill>
                <a:schemeClr val="dk1"/>
              </a:solidFill>
              <a:latin typeface="Roboto"/>
              <a:ea typeface="Roboto"/>
              <a:cs typeface="Roboto"/>
              <a:sym typeface="Roboto"/>
            </a:endParaRPr>
          </a:p>
        </p:txBody>
      </p:sp>
      <p:pic>
        <p:nvPicPr>
          <p:cNvPr id="478" name="Google Shape;478;p56"/>
          <p:cNvPicPr preferRelativeResize="0"/>
          <p:nvPr/>
        </p:nvPicPr>
        <p:blipFill>
          <a:blip r:embed="rId3">
            <a:alphaModFix/>
          </a:blip>
          <a:stretch>
            <a:fillRect/>
          </a:stretch>
        </p:blipFill>
        <p:spPr>
          <a:xfrm rot="4703905">
            <a:off x="8438237" y="-56303"/>
            <a:ext cx="601007" cy="60100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Discussion: Improvements/Future Work</a:t>
            </a:r>
            <a:endParaRPr>
              <a:solidFill>
                <a:srgbClr val="FF9900"/>
              </a:solidFill>
            </a:endParaRPr>
          </a:p>
        </p:txBody>
      </p:sp>
      <p:sp>
        <p:nvSpPr>
          <p:cNvPr id="484" name="Google Shape;484;p57"/>
          <p:cNvSpPr txBox="1"/>
          <p:nvPr/>
        </p:nvSpPr>
        <p:spPr>
          <a:xfrm>
            <a:off x="168750" y="1266900"/>
            <a:ext cx="4219200" cy="3366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900" u="sng">
                <a:solidFill>
                  <a:schemeClr val="dk1"/>
                </a:solidFill>
                <a:latin typeface="Roboto"/>
                <a:ea typeface="Roboto"/>
                <a:cs typeface="Roboto"/>
                <a:sym typeface="Roboto"/>
              </a:rPr>
              <a:t>Logistic Regression:</a:t>
            </a:r>
            <a:endParaRPr sz="1900" u="sng">
              <a:solidFill>
                <a:schemeClr val="dk1"/>
              </a:solidFill>
              <a:latin typeface="Roboto"/>
              <a:ea typeface="Roboto"/>
              <a:cs typeface="Roboto"/>
              <a:sym typeface="Roboto"/>
            </a:endParaRPr>
          </a:p>
          <a:p>
            <a:pPr indent="-342900" lvl="0" marL="457200" rtl="0" algn="l">
              <a:lnSpc>
                <a:spcPct val="150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Evaluate a wider range of training cutoffs rather than just 2, 4, and 8</a:t>
            </a:r>
            <a:endParaRPr sz="1800">
              <a:solidFill>
                <a:schemeClr val="dk1"/>
              </a:solidFill>
              <a:latin typeface="Roboto"/>
              <a:ea typeface="Roboto"/>
              <a:cs typeface="Roboto"/>
              <a:sym typeface="Roboto"/>
            </a:endParaRPr>
          </a:p>
          <a:p>
            <a:pPr indent="0" lvl="0" marL="0" rtl="0" algn="ctr">
              <a:lnSpc>
                <a:spcPct val="150000"/>
              </a:lnSpc>
              <a:spcBef>
                <a:spcPts val="0"/>
              </a:spcBef>
              <a:spcAft>
                <a:spcPts val="0"/>
              </a:spcAft>
              <a:buNone/>
            </a:pPr>
            <a:r>
              <a:rPr lang="en" sz="1900" u="sng">
                <a:solidFill>
                  <a:schemeClr val="dk1"/>
                </a:solidFill>
                <a:latin typeface="Roboto"/>
                <a:ea typeface="Roboto"/>
                <a:cs typeface="Roboto"/>
                <a:sym typeface="Roboto"/>
              </a:rPr>
              <a:t>Random Forests:</a:t>
            </a:r>
            <a:endParaRPr sz="1900" u="sng">
              <a:solidFill>
                <a:schemeClr val="dk1"/>
              </a:solidFill>
              <a:latin typeface="Roboto"/>
              <a:ea typeface="Roboto"/>
              <a:cs typeface="Roboto"/>
              <a:sym typeface="Roboto"/>
            </a:endParaRPr>
          </a:p>
          <a:p>
            <a:pPr indent="-342900" lvl="0" marL="457200" rtl="0" algn="l">
              <a:lnSpc>
                <a:spcPct val="150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Refit a random forest for each year </a:t>
            </a:r>
            <a:endParaRPr sz="1800">
              <a:solidFill>
                <a:schemeClr val="dk1"/>
              </a:solidFill>
              <a:latin typeface="Roboto"/>
              <a:ea typeface="Roboto"/>
              <a:cs typeface="Roboto"/>
              <a:sym typeface="Roboto"/>
            </a:endParaRPr>
          </a:p>
          <a:p>
            <a:pPr indent="0" lvl="0" marL="0" rtl="0" algn="ctr">
              <a:lnSpc>
                <a:spcPct val="150000"/>
              </a:lnSpc>
              <a:spcBef>
                <a:spcPts val="0"/>
              </a:spcBef>
              <a:spcAft>
                <a:spcPts val="0"/>
              </a:spcAft>
              <a:buNone/>
            </a:pPr>
            <a:r>
              <a:rPr lang="en" sz="1900" u="sng">
                <a:solidFill>
                  <a:schemeClr val="dk1"/>
                </a:solidFill>
                <a:latin typeface="Roboto"/>
                <a:ea typeface="Roboto"/>
                <a:cs typeface="Roboto"/>
                <a:sym typeface="Roboto"/>
              </a:rPr>
              <a:t>Hierarchical Clustering:</a:t>
            </a:r>
            <a:endParaRPr sz="1900" u="sng">
              <a:solidFill>
                <a:schemeClr val="dk1"/>
              </a:solidFill>
              <a:latin typeface="Roboto"/>
              <a:ea typeface="Roboto"/>
              <a:cs typeface="Roboto"/>
              <a:sym typeface="Roboto"/>
            </a:endParaRPr>
          </a:p>
          <a:p>
            <a:pPr indent="-342900" lvl="0" marL="457200" rtl="0" algn="l">
              <a:lnSpc>
                <a:spcPct val="150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Eliminate noisy and outlier data</a:t>
            </a:r>
            <a:endParaRPr sz="1800">
              <a:solidFill>
                <a:schemeClr val="dk1"/>
              </a:solidFill>
              <a:latin typeface="Roboto"/>
              <a:ea typeface="Roboto"/>
              <a:cs typeface="Roboto"/>
              <a:sym typeface="Roboto"/>
            </a:endParaRPr>
          </a:p>
        </p:txBody>
      </p:sp>
      <p:sp>
        <p:nvSpPr>
          <p:cNvPr id="485" name="Google Shape;485;p57"/>
          <p:cNvSpPr txBox="1"/>
          <p:nvPr/>
        </p:nvSpPr>
        <p:spPr>
          <a:xfrm>
            <a:off x="4636075" y="1266900"/>
            <a:ext cx="4219200" cy="3366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900" u="sng">
                <a:solidFill>
                  <a:schemeClr val="dk1"/>
                </a:solidFill>
                <a:latin typeface="Roboto"/>
                <a:ea typeface="Roboto"/>
                <a:cs typeface="Roboto"/>
                <a:sym typeface="Roboto"/>
              </a:rPr>
              <a:t>Future Work</a:t>
            </a:r>
            <a:r>
              <a:rPr lang="en" sz="1900" u="sng">
                <a:solidFill>
                  <a:schemeClr val="dk1"/>
                </a:solidFill>
                <a:latin typeface="Roboto"/>
                <a:ea typeface="Roboto"/>
                <a:cs typeface="Roboto"/>
                <a:sym typeface="Roboto"/>
              </a:rPr>
              <a:t>:</a:t>
            </a:r>
            <a:endParaRPr sz="1900" u="sng">
              <a:solidFill>
                <a:schemeClr val="dk1"/>
              </a:solidFill>
              <a:latin typeface="Roboto"/>
              <a:ea typeface="Roboto"/>
              <a:cs typeface="Roboto"/>
              <a:sym typeface="Roboto"/>
            </a:endParaRPr>
          </a:p>
          <a:p>
            <a:pPr indent="-342900" lvl="0" marL="457200" rtl="0" algn="l">
              <a:lnSpc>
                <a:spcPct val="150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Expand the dataset to contain data from more seasons.</a:t>
            </a:r>
            <a:endParaRPr sz="1800">
              <a:solidFill>
                <a:schemeClr val="dk1"/>
              </a:solidFill>
              <a:latin typeface="Roboto"/>
              <a:ea typeface="Roboto"/>
              <a:cs typeface="Roboto"/>
              <a:sym typeface="Roboto"/>
            </a:endParaRPr>
          </a:p>
          <a:p>
            <a:pPr indent="-342900" lvl="0" marL="457200" rtl="0" algn="l">
              <a:lnSpc>
                <a:spcPct val="150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Incorporate more factors (i.e. player +/-, defensive metrics, etc.)</a:t>
            </a:r>
            <a:endParaRPr sz="1800">
              <a:solidFill>
                <a:schemeClr val="dk1"/>
              </a:solidFill>
              <a:latin typeface="Roboto"/>
              <a:ea typeface="Roboto"/>
              <a:cs typeface="Roboto"/>
              <a:sym typeface="Roboto"/>
            </a:endParaRPr>
          </a:p>
          <a:p>
            <a:pPr indent="-342900" lvl="0" marL="457200" rtl="0" algn="l">
              <a:lnSpc>
                <a:spcPct val="150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Qualitative sentiment analysis to include cultural aspects</a:t>
            </a:r>
            <a:endParaRPr sz="1800">
              <a:solidFill>
                <a:schemeClr val="dk1"/>
              </a:solidFill>
              <a:latin typeface="Roboto"/>
              <a:ea typeface="Roboto"/>
              <a:cs typeface="Roboto"/>
              <a:sym typeface="Roboto"/>
            </a:endParaRPr>
          </a:p>
        </p:txBody>
      </p:sp>
      <p:pic>
        <p:nvPicPr>
          <p:cNvPr id="486" name="Google Shape;486;p57"/>
          <p:cNvPicPr preferRelativeResize="0"/>
          <p:nvPr/>
        </p:nvPicPr>
        <p:blipFill>
          <a:blip r:embed="rId3">
            <a:alphaModFix/>
          </a:blip>
          <a:stretch>
            <a:fillRect/>
          </a:stretch>
        </p:blipFill>
        <p:spPr>
          <a:xfrm rot="5680047">
            <a:off x="8469038" y="-125578"/>
            <a:ext cx="601007" cy="60100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Conclusion</a:t>
            </a:r>
            <a:endParaRPr>
              <a:solidFill>
                <a:srgbClr val="FF9900"/>
              </a:solidFill>
            </a:endParaRPr>
          </a:p>
        </p:txBody>
      </p:sp>
      <p:sp>
        <p:nvSpPr>
          <p:cNvPr id="492" name="Google Shape;492;p58"/>
          <p:cNvSpPr txBox="1"/>
          <p:nvPr/>
        </p:nvSpPr>
        <p:spPr>
          <a:xfrm>
            <a:off x="164400" y="1266900"/>
            <a:ext cx="8815200" cy="380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Goals and Results:</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rabicPeriod"/>
            </a:pPr>
            <a:r>
              <a:rPr lang="en" sz="1800">
                <a:solidFill>
                  <a:schemeClr val="dk1"/>
                </a:solidFill>
                <a:latin typeface="Roboto"/>
                <a:ea typeface="Roboto"/>
                <a:cs typeface="Roboto"/>
                <a:sym typeface="Roboto"/>
              </a:rPr>
              <a:t>Create model for predicting All-NBA Selections</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AutoNum type="alphaLcPeriod"/>
            </a:pPr>
            <a:r>
              <a:rPr lang="en" sz="1800">
                <a:solidFill>
                  <a:schemeClr val="dk1"/>
                </a:solidFill>
                <a:latin typeface="Roboto"/>
                <a:ea typeface="Roboto"/>
                <a:cs typeface="Roboto"/>
                <a:sym typeface="Roboto"/>
              </a:rPr>
              <a:t>Logistic Regression correctly predicted ~</a:t>
            </a:r>
            <a:r>
              <a:rPr b="1" lang="en" sz="1800">
                <a:solidFill>
                  <a:schemeClr val="dk1"/>
                </a:solidFill>
                <a:latin typeface="Roboto"/>
                <a:ea typeface="Roboto"/>
                <a:cs typeface="Roboto"/>
                <a:sym typeface="Roboto"/>
              </a:rPr>
              <a:t>12/15 All-NBA Players per year</a:t>
            </a:r>
            <a:endParaRPr b="1"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rabicPeriod"/>
            </a:pPr>
            <a:r>
              <a:rPr lang="en" sz="1800">
                <a:solidFill>
                  <a:schemeClr val="dk1"/>
                </a:solidFill>
                <a:latin typeface="Roboto"/>
                <a:ea typeface="Roboto"/>
                <a:cs typeface="Roboto"/>
                <a:sym typeface="Roboto"/>
              </a:rPr>
              <a:t>Explore how All-NBA Voting has changed over time</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AutoNum type="alphaLcPeriod"/>
            </a:pPr>
            <a:r>
              <a:rPr lang="en" sz="1800">
                <a:solidFill>
                  <a:schemeClr val="dk1"/>
                </a:solidFill>
                <a:latin typeface="Roboto"/>
                <a:ea typeface="Roboto"/>
                <a:cs typeface="Roboto"/>
                <a:sym typeface="Roboto"/>
              </a:rPr>
              <a:t>Random Forests to find that</a:t>
            </a:r>
            <a:r>
              <a:rPr b="1" lang="en" sz="1800">
                <a:solidFill>
                  <a:schemeClr val="dk1"/>
                </a:solidFill>
                <a:latin typeface="Roboto"/>
                <a:ea typeface="Roboto"/>
                <a:cs typeface="Roboto"/>
                <a:sym typeface="Roboto"/>
              </a:rPr>
              <a:t> points metric</a:t>
            </a:r>
            <a:r>
              <a:rPr lang="en" sz="1800">
                <a:solidFill>
                  <a:schemeClr val="dk1"/>
                </a:solidFill>
                <a:latin typeface="Roboto"/>
                <a:ea typeface="Roboto"/>
                <a:cs typeface="Roboto"/>
                <a:sym typeface="Roboto"/>
              </a:rPr>
              <a:t> and</a:t>
            </a:r>
            <a:r>
              <a:rPr b="1" lang="en" sz="1800">
                <a:solidFill>
                  <a:schemeClr val="dk1"/>
                </a:solidFill>
                <a:latin typeface="Roboto"/>
                <a:ea typeface="Roboto"/>
                <a:cs typeface="Roboto"/>
                <a:sym typeface="Roboto"/>
              </a:rPr>
              <a:t> top 3 predictors </a:t>
            </a:r>
            <a:r>
              <a:rPr lang="en" sz="1800">
                <a:solidFill>
                  <a:schemeClr val="dk1"/>
                </a:solidFill>
                <a:latin typeface="Roboto"/>
                <a:ea typeface="Roboto"/>
                <a:cs typeface="Roboto"/>
                <a:sym typeface="Roboto"/>
              </a:rPr>
              <a:t>are </a:t>
            </a:r>
            <a:r>
              <a:rPr b="1" lang="en" sz="1800">
                <a:solidFill>
                  <a:schemeClr val="dk1"/>
                </a:solidFill>
                <a:latin typeface="Roboto"/>
                <a:ea typeface="Roboto"/>
                <a:cs typeface="Roboto"/>
                <a:sym typeface="Roboto"/>
              </a:rPr>
              <a:t>more important </a:t>
            </a:r>
            <a:r>
              <a:rPr lang="en" sz="1800">
                <a:solidFill>
                  <a:schemeClr val="dk1"/>
                </a:solidFill>
                <a:latin typeface="Roboto"/>
                <a:ea typeface="Roboto"/>
                <a:cs typeface="Roboto"/>
                <a:sym typeface="Roboto"/>
              </a:rPr>
              <a:t>in recent years and the </a:t>
            </a:r>
            <a:r>
              <a:rPr b="1" lang="en" sz="1800">
                <a:solidFill>
                  <a:schemeClr val="dk1"/>
                </a:solidFill>
                <a:latin typeface="Roboto"/>
                <a:ea typeface="Roboto"/>
                <a:cs typeface="Roboto"/>
                <a:sym typeface="Roboto"/>
              </a:rPr>
              <a:t>most important feature rankings have changed</a:t>
            </a:r>
            <a:endParaRPr b="1"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AutoNum type="arabicPeriod"/>
            </a:pPr>
            <a:r>
              <a:rPr lang="en" sz="1800">
                <a:solidFill>
                  <a:schemeClr val="dk1"/>
                </a:solidFill>
                <a:latin typeface="Roboto"/>
                <a:ea typeface="Roboto"/>
                <a:cs typeface="Roboto"/>
                <a:sym typeface="Roboto"/>
              </a:rPr>
              <a:t>Identify players who were “snubbed”</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AutoNum type="alphaLcPeriod"/>
            </a:pPr>
            <a:r>
              <a:rPr lang="en" sz="1800">
                <a:solidFill>
                  <a:schemeClr val="dk1"/>
                </a:solidFill>
                <a:latin typeface="Roboto"/>
                <a:ea typeface="Roboto"/>
                <a:cs typeface="Roboto"/>
                <a:sym typeface="Roboto"/>
              </a:rPr>
              <a:t>Hierarchical Clustering with offensive, defensive, and miscellaneous clusters shows that </a:t>
            </a:r>
            <a:r>
              <a:rPr b="1" lang="en" sz="1800">
                <a:solidFill>
                  <a:schemeClr val="dk1"/>
                </a:solidFill>
                <a:latin typeface="Roboto"/>
                <a:ea typeface="Roboto"/>
                <a:cs typeface="Roboto"/>
                <a:sym typeface="Roboto"/>
              </a:rPr>
              <a:t>defensive players </a:t>
            </a:r>
            <a:r>
              <a:rPr lang="en" sz="1800">
                <a:solidFill>
                  <a:schemeClr val="dk1"/>
                </a:solidFill>
                <a:latin typeface="Roboto"/>
                <a:ea typeface="Roboto"/>
                <a:cs typeface="Roboto"/>
                <a:sym typeface="Roboto"/>
              </a:rPr>
              <a:t>are </a:t>
            </a:r>
            <a:r>
              <a:rPr b="1" lang="en" sz="1800">
                <a:solidFill>
                  <a:schemeClr val="dk1"/>
                </a:solidFill>
                <a:latin typeface="Roboto"/>
                <a:ea typeface="Roboto"/>
                <a:cs typeface="Roboto"/>
                <a:sym typeface="Roboto"/>
              </a:rPr>
              <a:t>more likely</a:t>
            </a:r>
            <a:r>
              <a:rPr lang="en" sz="1800">
                <a:solidFill>
                  <a:schemeClr val="dk1"/>
                </a:solidFill>
                <a:latin typeface="Roboto"/>
                <a:ea typeface="Roboto"/>
                <a:cs typeface="Roboto"/>
                <a:sym typeface="Roboto"/>
              </a:rPr>
              <a:t> to be </a:t>
            </a:r>
            <a:r>
              <a:rPr b="1" lang="en" sz="1800">
                <a:solidFill>
                  <a:schemeClr val="dk1"/>
                </a:solidFill>
                <a:latin typeface="Roboto"/>
                <a:ea typeface="Roboto"/>
                <a:cs typeface="Roboto"/>
                <a:sym typeface="Roboto"/>
              </a:rPr>
              <a:t>“snubbed”</a:t>
            </a:r>
            <a:endParaRPr b="1" sz="1800">
              <a:solidFill>
                <a:schemeClr val="dk1"/>
              </a:solidFill>
              <a:latin typeface="Roboto"/>
              <a:ea typeface="Roboto"/>
              <a:cs typeface="Roboto"/>
              <a:sym typeface="Roboto"/>
            </a:endParaRPr>
          </a:p>
        </p:txBody>
      </p:sp>
      <p:pic>
        <p:nvPicPr>
          <p:cNvPr id="493" name="Google Shape;493;p58"/>
          <p:cNvPicPr preferRelativeResize="0"/>
          <p:nvPr/>
        </p:nvPicPr>
        <p:blipFill>
          <a:blip r:embed="rId3">
            <a:alphaModFix/>
          </a:blip>
          <a:stretch>
            <a:fillRect/>
          </a:stretch>
        </p:blipFill>
        <p:spPr>
          <a:xfrm rot="6702421">
            <a:off x="8576837" y="-232829"/>
            <a:ext cx="601007" cy="60100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9"/>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FF9900"/>
                </a:solidFill>
              </a:rPr>
              <a:t>Thank you for listening!</a:t>
            </a:r>
            <a:endParaRPr>
              <a:solidFill>
                <a:srgbClr val="FF99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What is the “All-NBA Team?”</a:t>
            </a:r>
            <a:endParaRPr>
              <a:solidFill>
                <a:srgbClr val="FF9900"/>
              </a:solidFill>
            </a:endParaRPr>
          </a:p>
        </p:txBody>
      </p:sp>
      <p:sp>
        <p:nvSpPr>
          <p:cNvPr id="106" name="Google Shape;106;p17"/>
          <p:cNvSpPr txBox="1"/>
          <p:nvPr/>
        </p:nvSpPr>
        <p:spPr>
          <a:xfrm>
            <a:off x="387900" y="1307375"/>
            <a:ext cx="8368200" cy="9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The “All-NBA Team” </a:t>
            </a:r>
            <a:r>
              <a:rPr lang="en" sz="1800">
                <a:solidFill>
                  <a:schemeClr val="dk1"/>
                </a:solidFill>
                <a:latin typeface="Roboto"/>
                <a:ea typeface="Roboto"/>
                <a:cs typeface="Roboto"/>
                <a:sym typeface="Roboto"/>
              </a:rPr>
              <a:t>consists of fifteen players chosen through ranked voting by a panel of sportswriters and broadcasters, with the goal of identifying the </a:t>
            </a:r>
            <a:r>
              <a:rPr b="1" lang="en" sz="1800">
                <a:solidFill>
                  <a:schemeClr val="dk1"/>
                </a:solidFill>
                <a:latin typeface="Roboto"/>
                <a:ea typeface="Roboto"/>
                <a:cs typeface="Roboto"/>
                <a:sym typeface="Roboto"/>
              </a:rPr>
              <a:t>best players</a:t>
            </a:r>
            <a:r>
              <a:rPr lang="en" sz="1800">
                <a:solidFill>
                  <a:schemeClr val="dk1"/>
                </a:solidFill>
                <a:latin typeface="Roboto"/>
                <a:ea typeface="Roboto"/>
                <a:cs typeface="Roboto"/>
                <a:sym typeface="Roboto"/>
              </a:rPr>
              <a:t> from that year’s regular season.</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107" name="Google Shape;107;p17"/>
          <p:cNvPicPr preferRelativeResize="0"/>
          <p:nvPr/>
        </p:nvPicPr>
        <p:blipFill>
          <a:blip r:embed="rId3">
            <a:alphaModFix/>
          </a:blip>
          <a:stretch>
            <a:fillRect/>
          </a:stretch>
        </p:blipFill>
        <p:spPr>
          <a:xfrm>
            <a:off x="603250" y="2340950"/>
            <a:ext cx="2958548" cy="2486250"/>
          </a:xfrm>
          <a:prstGeom prst="rect">
            <a:avLst/>
          </a:prstGeom>
          <a:noFill/>
          <a:ln>
            <a:noFill/>
          </a:ln>
        </p:spPr>
      </p:pic>
      <p:sp>
        <p:nvSpPr>
          <p:cNvPr id="108" name="Google Shape;108;p17"/>
          <p:cNvSpPr/>
          <p:nvPr/>
        </p:nvSpPr>
        <p:spPr>
          <a:xfrm>
            <a:off x="3779550" y="3359975"/>
            <a:ext cx="902700" cy="397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09" name="Google Shape;109;p17"/>
          <p:cNvPicPr preferRelativeResize="0"/>
          <p:nvPr/>
        </p:nvPicPr>
        <p:blipFill>
          <a:blip r:embed="rId4">
            <a:alphaModFix/>
          </a:blip>
          <a:stretch>
            <a:fillRect/>
          </a:stretch>
        </p:blipFill>
        <p:spPr>
          <a:xfrm>
            <a:off x="4900000" y="2503574"/>
            <a:ext cx="3930801" cy="2161025"/>
          </a:xfrm>
          <a:prstGeom prst="rect">
            <a:avLst/>
          </a:prstGeom>
          <a:noFill/>
          <a:ln>
            <a:noFill/>
          </a:ln>
        </p:spPr>
      </p:pic>
      <p:sp>
        <p:nvSpPr>
          <p:cNvPr id="110" name="Google Shape;110;p17"/>
          <p:cNvSpPr txBox="1"/>
          <p:nvPr/>
        </p:nvSpPr>
        <p:spPr>
          <a:xfrm>
            <a:off x="4134250" y="4866900"/>
            <a:ext cx="4815600" cy="195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Roboto"/>
                <a:ea typeface="Roboto"/>
                <a:cs typeface="Roboto"/>
                <a:sym typeface="Roboto"/>
              </a:rPr>
              <a:t>Image Sources: ESPN.com, BleacherReport.com</a:t>
            </a:r>
            <a:endParaRPr>
              <a:solidFill>
                <a:schemeClr val="dk1"/>
              </a:solidFill>
              <a:latin typeface="Roboto"/>
              <a:ea typeface="Roboto"/>
              <a:cs typeface="Roboto"/>
              <a:sym typeface="Roboto"/>
            </a:endParaRPr>
          </a:p>
        </p:txBody>
      </p:sp>
      <p:pic>
        <p:nvPicPr>
          <p:cNvPr id="111" name="Google Shape;111;p17"/>
          <p:cNvPicPr preferRelativeResize="0"/>
          <p:nvPr/>
        </p:nvPicPr>
        <p:blipFill>
          <a:blip r:embed="rId5">
            <a:alphaModFix/>
          </a:blip>
          <a:stretch>
            <a:fillRect/>
          </a:stretch>
        </p:blipFill>
        <p:spPr>
          <a:xfrm rot="6995566">
            <a:off x="8348838" y="148323"/>
            <a:ext cx="601007" cy="6010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Project Goals</a:t>
            </a:r>
            <a:endParaRPr>
              <a:solidFill>
                <a:srgbClr val="FF9900"/>
              </a:solidFill>
            </a:endParaRPr>
          </a:p>
        </p:txBody>
      </p:sp>
      <p:sp>
        <p:nvSpPr>
          <p:cNvPr id="117" name="Google Shape;117;p1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While All-NBA selections are certainly </a:t>
            </a:r>
            <a:r>
              <a:rPr i="1" lang="en"/>
              <a:t>based</a:t>
            </a:r>
            <a:r>
              <a:rPr lang="en"/>
              <a:t> off statistical metrics, there is </a:t>
            </a:r>
            <a:r>
              <a:rPr b="1" lang="en"/>
              <a:t>no set formula</a:t>
            </a:r>
            <a:r>
              <a:rPr lang="en"/>
              <a:t> which determines who is chosen. Our goals are to:</a:t>
            </a:r>
            <a:endParaRPr/>
          </a:p>
          <a:p>
            <a:pPr indent="-342900" lvl="0" marL="457200" rtl="0" algn="l">
              <a:spcBef>
                <a:spcPts val="1200"/>
              </a:spcBef>
              <a:spcAft>
                <a:spcPts val="0"/>
              </a:spcAft>
              <a:buSzPts val="1800"/>
              <a:buAutoNum type="arabicPeriod"/>
            </a:pPr>
            <a:r>
              <a:rPr lang="en"/>
              <a:t>Create and evaluate models for predicting All-NBA Selections.</a:t>
            </a:r>
            <a:endParaRPr/>
          </a:p>
          <a:p>
            <a:pPr indent="-342900" lvl="0" marL="457200" rtl="0" algn="l">
              <a:spcBef>
                <a:spcPts val="0"/>
              </a:spcBef>
              <a:spcAft>
                <a:spcPts val="0"/>
              </a:spcAft>
              <a:buSzPts val="1800"/>
              <a:buAutoNum type="arabicPeriod"/>
            </a:pPr>
            <a:r>
              <a:rPr lang="en"/>
              <a:t>Explore how All-NBA Voting has changed over time.</a:t>
            </a:r>
            <a:endParaRPr/>
          </a:p>
          <a:p>
            <a:pPr indent="-342900" lvl="0" marL="457200" rtl="0" algn="l">
              <a:spcBef>
                <a:spcPts val="0"/>
              </a:spcBef>
              <a:spcAft>
                <a:spcPts val="0"/>
              </a:spcAft>
              <a:buSzPts val="1800"/>
              <a:buAutoNum type="arabicPeriod"/>
            </a:pPr>
            <a:r>
              <a:rPr lang="en"/>
              <a:t>Identify players who were “snubbed” - where our models predict their selection despite not actually making the team.</a:t>
            </a:r>
            <a:endParaRPr/>
          </a:p>
        </p:txBody>
      </p:sp>
      <p:pic>
        <p:nvPicPr>
          <p:cNvPr id="118" name="Google Shape;118;p18"/>
          <p:cNvPicPr preferRelativeResize="0"/>
          <p:nvPr/>
        </p:nvPicPr>
        <p:blipFill>
          <a:blip r:embed="rId3">
            <a:alphaModFix/>
          </a:blip>
          <a:stretch>
            <a:fillRect/>
          </a:stretch>
        </p:blipFill>
        <p:spPr>
          <a:xfrm rot="9202321">
            <a:off x="8348838" y="407249"/>
            <a:ext cx="601006" cy="60100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FF9900"/>
                </a:solidFill>
              </a:rPr>
              <a:t>The Data</a:t>
            </a:r>
            <a:endParaRPr>
              <a:solidFill>
                <a:srgbClr val="FF9900"/>
              </a:solidFill>
            </a:endParaRPr>
          </a:p>
        </p:txBody>
      </p:sp>
      <p:sp>
        <p:nvSpPr>
          <p:cNvPr id="124" name="Google Shape;124;p19"/>
          <p:cNvSpPr txBox="1"/>
          <p:nvPr/>
        </p:nvSpPr>
        <p:spPr>
          <a:xfrm>
            <a:off x="2334900" y="3025925"/>
            <a:ext cx="4474200" cy="13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boto"/>
                <a:ea typeface="Roboto"/>
                <a:cs typeface="Roboto"/>
                <a:sym typeface="Roboto"/>
              </a:rPr>
              <a:t>Topics</a:t>
            </a:r>
            <a:endParaRPr b="1"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Source</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Size</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Transformation</a:t>
            </a:r>
            <a:endParaRPr sz="2000">
              <a:solidFill>
                <a:schemeClr val="dk1"/>
              </a:solidFill>
              <a:latin typeface="Roboto"/>
              <a:ea typeface="Roboto"/>
              <a:cs typeface="Roboto"/>
              <a:sym typeface="Roboto"/>
            </a:endParaRPr>
          </a:p>
        </p:txBody>
      </p:sp>
      <p:pic>
        <p:nvPicPr>
          <p:cNvPr id="125" name="Google Shape;125;p19"/>
          <p:cNvPicPr preferRelativeResize="0"/>
          <p:nvPr/>
        </p:nvPicPr>
        <p:blipFill>
          <a:blip r:embed="rId3">
            <a:alphaModFix/>
          </a:blip>
          <a:stretch>
            <a:fillRect/>
          </a:stretch>
        </p:blipFill>
        <p:spPr>
          <a:xfrm rot="10268497">
            <a:off x="8348838" y="295273"/>
            <a:ext cx="601007" cy="6010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The Data: Source</a:t>
            </a:r>
            <a:endParaRPr>
              <a:solidFill>
                <a:srgbClr val="FF9900"/>
              </a:solidFill>
            </a:endParaRPr>
          </a:p>
        </p:txBody>
      </p:sp>
      <p:sp>
        <p:nvSpPr>
          <p:cNvPr id="131" name="Google Shape;131;p20"/>
          <p:cNvSpPr txBox="1"/>
          <p:nvPr>
            <p:ph idx="1" type="body"/>
          </p:nvPr>
        </p:nvSpPr>
        <p:spPr>
          <a:xfrm>
            <a:off x="387900" y="1489824"/>
            <a:ext cx="8368200" cy="118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Regular season </a:t>
            </a:r>
            <a:r>
              <a:rPr b="1" lang="en"/>
              <a:t>player statistics</a:t>
            </a:r>
            <a:r>
              <a:rPr lang="en"/>
              <a:t>, </a:t>
            </a:r>
            <a:r>
              <a:rPr b="1" lang="en"/>
              <a:t>team winning percentages</a:t>
            </a:r>
            <a:r>
              <a:rPr lang="en"/>
              <a:t>, and </a:t>
            </a:r>
            <a:r>
              <a:rPr b="1" lang="en"/>
              <a:t>All-NBA voting results</a:t>
            </a:r>
            <a:r>
              <a:rPr lang="en"/>
              <a:t> from </a:t>
            </a:r>
            <a:r>
              <a:rPr b="1" lang="en"/>
              <a:t>2004 through 2024</a:t>
            </a:r>
            <a:r>
              <a:rPr lang="en"/>
              <a:t> were scraped from </a:t>
            </a:r>
            <a:r>
              <a:rPr b="1" lang="en"/>
              <a:t>Basketball-Reference.com</a:t>
            </a:r>
            <a:r>
              <a:rPr lang="en"/>
              <a:t> and combined to make up the data set used in this project.</a:t>
            </a:r>
            <a:endParaRPr/>
          </a:p>
        </p:txBody>
      </p:sp>
      <p:pic>
        <p:nvPicPr>
          <p:cNvPr id="132" name="Google Shape;132;p20"/>
          <p:cNvPicPr preferRelativeResize="0"/>
          <p:nvPr/>
        </p:nvPicPr>
        <p:blipFill>
          <a:blip r:embed="rId3">
            <a:alphaModFix/>
          </a:blip>
          <a:stretch>
            <a:fillRect/>
          </a:stretch>
        </p:blipFill>
        <p:spPr>
          <a:xfrm>
            <a:off x="1181100" y="3176624"/>
            <a:ext cx="6781800" cy="1409700"/>
          </a:xfrm>
          <a:prstGeom prst="rect">
            <a:avLst/>
          </a:prstGeom>
          <a:noFill/>
          <a:ln>
            <a:noFill/>
          </a:ln>
        </p:spPr>
      </p:pic>
      <p:sp>
        <p:nvSpPr>
          <p:cNvPr id="133" name="Google Shape;133;p20"/>
          <p:cNvSpPr txBox="1"/>
          <p:nvPr/>
        </p:nvSpPr>
        <p:spPr>
          <a:xfrm>
            <a:off x="1530150" y="2758775"/>
            <a:ext cx="6083700" cy="33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Example Rows with Reduced Columns:</a:t>
            </a:r>
            <a:endParaRPr b="1" sz="1800">
              <a:solidFill>
                <a:schemeClr val="dk1"/>
              </a:solidFill>
              <a:latin typeface="Roboto"/>
              <a:ea typeface="Roboto"/>
              <a:cs typeface="Roboto"/>
              <a:sym typeface="Roboto"/>
            </a:endParaRPr>
          </a:p>
        </p:txBody>
      </p:sp>
      <p:pic>
        <p:nvPicPr>
          <p:cNvPr id="134" name="Google Shape;134;p20"/>
          <p:cNvPicPr preferRelativeResize="0"/>
          <p:nvPr/>
        </p:nvPicPr>
        <p:blipFill>
          <a:blip r:embed="rId4">
            <a:alphaModFix/>
          </a:blip>
          <a:stretch>
            <a:fillRect/>
          </a:stretch>
        </p:blipFill>
        <p:spPr>
          <a:xfrm rot="10800000">
            <a:off x="8362838" y="127324"/>
            <a:ext cx="601007" cy="60100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The Data: Size</a:t>
            </a:r>
            <a:endParaRPr>
              <a:solidFill>
                <a:srgbClr val="FF9900"/>
              </a:solidFill>
            </a:endParaRPr>
          </a:p>
        </p:txBody>
      </p:sp>
      <p:sp>
        <p:nvSpPr>
          <p:cNvPr id="140" name="Google Shape;140;p21"/>
          <p:cNvSpPr txBox="1"/>
          <p:nvPr>
            <p:ph idx="1" type="body"/>
          </p:nvPr>
        </p:nvSpPr>
        <p:spPr>
          <a:xfrm>
            <a:off x="387900" y="1489825"/>
            <a:ext cx="8368200" cy="212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data from 2004 through 2024 has:</a:t>
            </a:r>
            <a:endParaRPr/>
          </a:p>
          <a:p>
            <a:pPr indent="-342900" lvl="0" marL="457200" rtl="0" algn="l">
              <a:spcBef>
                <a:spcPts val="1200"/>
              </a:spcBef>
              <a:spcAft>
                <a:spcPts val="0"/>
              </a:spcAft>
              <a:buSzPts val="1800"/>
              <a:buChar char="●"/>
            </a:pPr>
            <a:r>
              <a:rPr b="1" lang="en"/>
              <a:t>10,349 rows / observations</a:t>
            </a:r>
            <a:r>
              <a:rPr lang="en"/>
              <a:t>,</a:t>
            </a:r>
            <a:r>
              <a:rPr lang="en"/>
              <a:t> each </a:t>
            </a:r>
            <a:r>
              <a:rPr lang="en"/>
              <a:t>representing a single player for 1 season</a:t>
            </a:r>
            <a:endParaRPr/>
          </a:p>
          <a:p>
            <a:pPr indent="-342900" lvl="0" marL="457200" rtl="0" algn="l">
              <a:spcBef>
                <a:spcPts val="0"/>
              </a:spcBef>
              <a:spcAft>
                <a:spcPts val="0"/>
              </a:spcAft>
              <a:buSzPts val="1800"/>
              <a:buChar char="●"/>
            </a:pPr>
            <a:r>
              <a:rPr b="1" lang="en"/>
              <a:t>19 factors</a:t>
            </a:r>
            <a:r>
              <a:rPr lang="en"/>
              <a:t> (PTS, AST, TRB, W/L, All-NBA, etc.)</a:t>
            </a:r>
            <a:endParaRPr/>
          </a:p>
          <a:p>
            <a:pPr indent="0" lvl="0" marL="0" rtl="0" algn="l">
              <a:spcBef>
                <a:spcPts val="1200"/>
              </a:spcBef>
              <a:spcAft>
                <a:spcPts val="1200"/>
              </a:spcAft>
              <a:buNone/>
            </a:pPr>
            <a:r>
              <a:rPr b="1" lang="en"/>
              <a:t>Note: At the time of scraping this data, the All-NBA teams for 2024 had not yet been chosen. As a result, those years are unlabeled with regards to All-NBA.</a:t>
            </a:r>
            <a:endParaRPr b="1"/>
          </a:p>
        </p:txBody>
      </p:sp>
      <p:pic>
        <p:nvPicPr>
          <p:cNvPr id="141" name="Google Shape;141;p21"/>
          <p:cNvPicPr preferRelativeResize="0"/>
          <p:nvPr/>
        </p:nvPicPr>
        <p:blipFill>
          <a:blip r:embed="rId3">
            <a:alphaModFix/>
          </a:blip>
          <a:stretch>
            <a:fillRect/>
          </a:stretch>
        </p:blipFill>
        <p:spPr>
          <a:xfrm>
            <a:off x="1928438" y="3516450"/>
            <a:ext cx="5287127" cy="1419874"/>
          </a:xfrm>
          <a:prstGeom prst="rect">
            <a:avLst/>
          </a:prstGeom>
          <a:noFill/>
          <a:ln>
            <a:noFill/>
          </a:ln>
        </p:spPr>
      </p:pic>
      <p:pic>
        <p:nvPicPr>
          <p:cNvPr id="142" name="Google Shape;142;p21"/>
          <p:cNvPicPr preferRelativeResize="0"/>
          <p:nvPr/>
        </p:nvPicPr>
        <p:blipFill>
          <a:blip r:embed="rId4">
            <a:alphaModFix/>
          </a:blip>
          <a:stretch>
            <a:fillRect/>
          </a:stretch>
        </p:blipFill>
        <p:spPr>
          <a:xfrm rot="-9594155">
            <a:off x="8362838" y="281274"/>
            <a:ext cx="601006" cy="6010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